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24"/>
  </p:notesMasterIdLst>
  <p:sldIdLst>
    <p:sldId id="883" r:id="rId2"/>
    <p:sldId id="1050" r:id="rId3"/>
    <p:sldId id="1051" r:id="rId4"/>
    <p:sldId id="1056" r:id="rId5"/>
    <p:sldId id="1057" r:id="rId6"/>
    <p:sldId id="1058" r:id="rId7"/>
    <p:sldId id="1059" r:id="rId8"/>
    <p:sldId id="1060" r:id="rId9"/>
    <p:sldId id="1061" r:id="rId10"/>
    <p:sldId id="1052" r:id="rId11"/>
    <p:sldId id="1053" r:id="rId12"/>
    <p:sldId id="1062" r:id="rId13"/>
    <p:sldId id="1063" r:id="rId14"/>
    <p:sldId id="1054" r:id="rId15"/>
    <p:sldId id="1055" r:id="rId16"/>
    <p:sldId id="1064" r:id="rId17"/>
    <p:sldId id="1065" r:id="rId18"/>
    <p:sldId id="1066" r:id="rId19"/>
    <p:sldId id="1068" r:id="rId20"/>
    <p:sldId id="1069" r:id="rId21"/>
    <p:sldId id="1070" r:id="rId22"/>
    <p:sldId id="1067" r:id="rId2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82D3A2C0-3966-4BE6-837A-E8698005856D}">
          <p14:sldIdLst>
            <p14:sldId id="883"/>
            <p14:sldId id="1050"/>
            <p14:sldId id="1051"/>
            <p14:sldId id="1056"/>
            <p14:sldId id="1057"/>
            <p14:sldId id="1058"/>
            <p14:sldId id="1059"/>
            <p14:sldId id="1060"/>
            <p14:sldId id="1061"/>
            <p14:sldId id="1052"/>
            <p14:sldId id="1053"/>
            <p14:sldId id="1062"/>
            <p14:sldId id="1063"/>
            <p14:sldId id="1054"/>
            <p14:sldId id="1055"/>
            <p14:sldId id="1064"/>
            <p14:sldId id="1065"/>
            <p14:sldId id="1066"/>
            <p14:sldId id="1068"/>
            <p14:sldId id="1069"/>
            <p14:sldId id="1070"/>
            <p14:sldId id="106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6E"/>
    <a:srgbClr val="DB339A"/>
    <a:srgbClr val="D5CCC7"/>
    <a:srgbClr val="C80096"/>
    <a:srgbClr val="B40063"/>
    <a:srgbClr val="CC3300"/>
    <a:srgbClr val="5984A3"/>
    <a:srgbClr val="CC0000"/>
    <a:srgbClr val="3399FF"/>
    <a:srgbClr val="369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0553" autoAdjust="0"/>
  </p:normalViewPr>
  <p:slideViewPr>
    <p:cSldViewPr snapToGrid="0">
      <p:cViewPr varScale="1">
        <p:scale>
          <a:sx n="79" d="100"/>
          <a:sy n="79" d="100"/>
        </p:scale>
        <p:origin x="710"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721B6-E390-46B4-8029-1912FAD586A0}" type="datetimeFigureOut">
              <a:rPr lang="es-MX" smtClean="0"/>
              <a:t>12/03/2021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9B56E7-37D0-4F26-839D-6BAF087AF56E}" type="slidenum">
              <a:rPr lang="es-MX" smtClean="0"/>
              <a:t>‹Nº›</a:t>
            </a:fld>
            <a:endParaRPr lang="es-MX"/>
          </a:p>
        </p:txBody>
      </p:sp>
    </p:spTree>
    <p:extLst>
      <p:ext uri="{BB962C8B-B14F-4D97-AF65-F5344CB8AC3E}">
        <p14:creationId xmlns:p14="http://schemas.microsoft.com/office/powerpoint/2010/main" val="393917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949B56E7-37D0-4F26-839D-6BAF087AF56E}" type="slidenum">
              <a:rPr lang="es-MX" smtClean="0"/>
              <a:t>19</a:t>
            </a:fld>
            <a:endParaRPr lang="es-MX"/>
          </a:p>
        </p:txBody>
      </p:sp>
    </p:spTree>
    <p:extLst>
      <p:ext uri="{BB962C8B-B14F-4D97-AF65-F5344CB8AC3E}">
        <p14:creationId xmlns:p14="http://schemas.microsoft.com/office/powerpoint/2010/main" val="326712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0169F336-576D-44F9-BFF5-3A217A9CAC63}" type="datetimeFigureOut">
              <a:rPr lang="es-MX" smtClean="0"/>
              <a:t>12/03/2021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61173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169F336-576D-44F9-BFF5-3A217A9CAC63}" type="datetimeFigureOut">
              <a:rPr lang="es-MX" smtClean="0"/>
              <a:t>12/03/2021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331622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169F336-576D-44F9-BFF5-3A217A9CAC63}" type="datetimeFigureOut">
              <a:rPr lang="es-MX" smtClean="0"/>
              <a:t>12/03/2021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301658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169F336-576D-44F9-BFF5-3A217A9CAC63}" type="datetimeFigureOut">
              <a:rPr lang="es-MX" smtClean="0"/>
              <a:t>12/03/2021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910938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169F336-576D-44F9-BFF5-3A217A9CAC63}" type="datetimeFigureOut">
              <a:rPr lang="es-MX" smtClean="0"/>
              <a:t>12/03/2021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2693278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0169F336-576D-44F9-BFF5-3A217A9CAC63}" type="datetimeFigureOut">
              <a:rPr lang="es-MX" smtClean="0"/>
              <a:t>12/03/2021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29812613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0169F336-576D-44F9-BFF5-3A217A9CAC63}" type="datetimeFigureOut">
              <a:rPr lang="es-MX" smtClean="0"/>
              <a:t>12/03/2021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2922879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0169F336-576D-44F9-BFF5-3A217A9CAC63}" type="datetimeFigureOut">
              <a:rPr lang="es-MX" smtClean="0"/>
              <a:t>12/03/2021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409356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169F336-576D-44F9-BFF5-3A217A9CAC63}" type="datetimeFigureOut">
              <a:rPr lang="es-MX" smtClean="0"/>
              <a:t>12/03/2021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3032482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169F336-576D-44F9-BFF5-3A217A9CAC63}" type="datetimeFigureOut">
              <a:rPr lang="es-MX" smtClean="0"/>
              <a:t>12/03/2021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404963124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169F336-576D-44F9-BFF5-3A217A9CAC63}" type="datetimeFigureOut">
              <a:rPr lang="es-MX" smtClean="0"/>
              <a:t>12/03/2021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84517B3-C4B6-437B-A2FC-F2CBD4F97AC2}" type="slidenum">
              <a:rPr lang="es-MX" smtClean="0"/>
              <a:t>‹Nº›</a:t>
            </a:fld>
            <a:endParaRPr lang="es-MX"/>
          </a:p>
        </p:txBody>
      </p:sp>
    </p:spTree>
    <p:extLst>
      <p:ext uri="{BB962C8B-B14F-4D97-AF65-F5344CB8AC3E}">
        <p14:creationId xmlns:p14="http://schemas.microsoft.com/office/powerpoint/2010/main" val="419750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9F336-576D-44F9-BFF5-3A217A9CAC63}" type="datetimeFigureOut">
              <a:rPr lang="es-MX" smtClean="0"/>
              <a:t>12/03/2021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517B3-C4B6-437B-A2FC-F2CBD4F97AC2}" type="slidenum">
              <a:rPr lang="es-MX" smtClean="0"/>
              <a:t>‹Nº›</a:t>
            </a:fld>
            <a:endParaRPr lang="es-MX"/>
          </a:p>
        </p:txBody>
      </p:sp>
    </p:spTree>
    <p:extLst>
      <p:ext uri="{BB962C8B-B14F-4D97-AF65-F5344CB8AC3E}">
        <p14:creationId xmlns:p14="http://schemas.microsoft.com/office/powerpoint/2010/main" val="196646035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8000"/>
            <a:lum/>
          </a:blip>
          <a:srcRect/>
          <a:stretch>
            <a:fillRect/>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782395" y="1863969"/>
            <a:ext cx="10627209" cy="1886228"/>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MX" sz="4400" dirty="0">
                <a:solidFill>
                  <a:schemeClr val="bg1"/>
                </a:solidFill>
                <a:latin typeface="Arial" panose="020B0604020202020204" pitchFamily="34" charset="0"/>
                <a:cs typeface="Arial" panose="020B0604020202020204" pitchFamily="34" charset="0"/>
              </a:rPr>
              <a:t>Registro Nacional de Personas Sancionadas en Materia de  Violencia Política contra las Mujeres en Razón de Género (</a:t>
            </a:r>
            <a:r>
              <a:rPr lang="es-MX" sz="4400" dirty="0" err="1">
                <a:solidFill>
                  <a:schemeClr val="bg1"/>
                </a:solidFill>
                <a:latin typeface="Arial" panose="020B0604020202020204" pitchFamily="34" charset="0"/>
                <a:cs typeface="Arial" panose="020B0604020202020204" pitchFamily="34" charset="0"/>
              </a:rPr>
              <a:t>RNPSVPcMG</a:t>
            </a:r>
            <a:r>
              <a:rPr lang="es-MX" sz="4400" dirty="0">
                <a:solidFill>
                  <a:schemeClr val="bg1"/>
                </a:solidFill>
                <a:latin typeface="Arial" panose="020B0604020202020204" pitchFamily="34" charset="0"/>
                <a:cs typeface="Arial" panose="020B0604020202020204" pitchFamily="34" charset="0"/>
              </a:rPr>
              <a:t>)</a:t>
            </a:r>
          </a:p>
        </p:txBody>
      </p:sp>
      <p:sp>
        <p:nvSpPr>
          <p:cNvPr id="10" name="CuadroTexto 9"/>
          <p:cNvSpPr txBox="1"/>
          <p:nvPr/>
        </p:nvSpPr>
        <p:spPr>
          <a:xfrm>
            <a:off x="7133" y="5640914"/>
            <a:ext cx="7234853" cy="400110"/>
          </a:xfrm>
          <a:prstGeom prst="rect">
            <a:avLst/>
          </a:prstGeom>
          <a:noFill/>
        </p:spPr>
        <p:txBody>
          <a:bodyPr wrap="square" rtlCol="0">
            <a:spAutoFit/>
          </a:bodyPr>
          <a:lstStyle/>
          <a:p>
            <a:pPr algn="ctr"/>
            <a:r>
              <a:rPr lang="es-MX" sz="2000" b="1">
                <a:solidFill>
                  <a:schemeClr val="bg1"/>
                </a:solidFill>
                <a:latin typeface="Arial" panose="020B0604020202020204" pitchFamily="34" charset="0"/>
                <a:cs typeface="Arial" panose="020B0604020202020204" pitchFamily="34" charset="0"/>
              </a:rPr>
              <a:t>UNIDAD TÉCNICA DE LO CONTENCIOSO ELECTORAL</a:t>
            </a:r>
          </a:p>
        </p:txBody>
      </p:sp>
      <p:sp>
        <p:nvSpPr>
          <p:cNvPr id="6" name="Rectángulo 5">
            <a:extLst>
              <a:ext uri="{FF2B5EF4-FFF2-40B4-BE49-F238E27FC236}">
                <a16:creationId xmlns:a16="http://schemas.microsoft.com/office/drawing/2014/main" id="{8575BF84-5464-B044-B6F9-EA196FA867E5}"/>
              </a:ext>
            </a:extLst>
          </p:cNvPr>
          <p:cNvSpPr/>
          <p:nvPr/>
        </p:nvSpPr>
        <p:spPr>
          <a:xfrm>
            <a:off x="8827477" y="211015"/>
            <a:ext cx="1090246" cy="738554"/>
          </a:xfrm>
          <a:prstGeom prst="rect">
            <a:avLst/>
          </a:prstGeom>
          <a:solidFill>
            <a:srgbClr val="DB339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246531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BA550D99-9B33-4FCC-9FBC-89AB9E6A556E}"/>
              </a:ext>
            </a:extLst>
          </p:cNvPr>
          <p:cNvSpPr txBox="1"/>
          <p:nvPr/>
        </p:nvSpPr>
        <p:spPr>
          <a:xfrm>
            <a:off x="243191" y="1181172"/>
            <a:ext cx="11682877" cy="5606362"/>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es-MX" sz="2400" dirty="0">
                <a:latin typeface="Arial" panose="020B0604020202020204" pitchFamily="34" charset="0"/>
                <a:cs typeface="Arial" panose="020B0604020202020204" pitchFamily="34" charset="0"/>
              </a:rPr>
              <a:t>Nombre de la persona sancionada. </a:t>
            </a:r>
          </a:p>
          <a:p>
            <a:pPr marL="457200" indent="-457200" algn="just">
              <a:lnSpc>
                <a:spcPct val="150000"/>
              </a:lnSpc>
              <a:buFont typeface="Wingdings" panose="05000000000000000000" pitchFamily="2" charset="2"/>
              <a:buChar char="q"/>
            </a:pPr>
            <a:r>
              <a:rPr lang="es-MX" sz="2400" dirty="0">
                <a:latin typeface="Arial" panose="020B0604020202020204" pitchFamily="34" charset="0"/>
                <a:cs typeface="Arial" panose="020B0604020202020204" pitchFamily="34" charset="0"/>
              </a:rPr>
              <a:t>Calidad del sujeto (precandidato/a, candidato/a, servidor/a público, </a:t>
            </a:r>
            <a:r>
              <a:rPr lang="es-MX" sz="2400" dirty="0" err="1">
                <a:latin typeface="Arial" panose="020B0604020202020204" pitchFamily="34" charset="0"/>
                <a:cs typeface="Arial" panose="020B0604020202020204" pitchFamily="34" charset="0"/>
              </a:rPr>
              <a:t>etc</a:t>
            </a:r>
            <a:r>
              <a:rPr lang="es-MX" sz="2400" dirty="0">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q"/>
            </a:pPr>
            <a:r>
              <a:rPr lang="es-MX" sz="2400" dirty="0">
                <a:latin typeface="Arial" panose="020B0604020202020204" pitchFamily="34" charset="0"/>
                <a:cs typeface="Arial" panose="020B0604020202020204" pitchFamily="34" charset="0"/>
              </a:rPr>
              <a:t>Ámbito territorial (Entidad federativa, municipio) </a:t>
            </a:r>
          </a:p>
          <a:p>
            <a:pPr marL="457200" indent="-457200" algn="just">
              <a:lnSpc>
                <a:spcPct val="150000"/>
              </a:lnSpc>
              <a:buFont typeface="Wingdings" panose="05000000000000000000" pitchFamily="2" charset="2"/>
              <a:buChar char="q"/>
            </a:pPr>
            <a:r>
              <a:rPr lang="es-MX" sz="2400" dirty="0">
                <a:latin typeface="Arial" panose="020B0604020202020204" pitchFamily="34" charset="0"/>
                <a:cs typeface="Arial" panose="020B0604020202020204" pitchFamily="34" charset="0"/>
              </a:rPr>
              <a:t>Datos de identificación de la resolución.</a:t>
            </a:r>
          </a:p>
          <a:p>
            <a:pPr marL="457200" indent="-457200" algn="just">
              <a:lnSpc>
                <a:spcPct val="150000"/>
              </a:lnSpc>
              <a:buFont typeface="Wingdings" panose="05000000000000000000" pitchFamily="2" charset="2"/>
              <a:buChar char="q"/>
            </a:pPr>
            <a:r>
              <a:rPr lang="es-MX" sz="2400" dirty="0">
                <a:latin typeface="Arial" panose="020B0604020202020204" pitchFamily="34" charset="0"/>
                <a:cs typeface="Arial" panose="020B0604020202020204" pitchFamily="34" charset="0"/>
              </a:rPr>
              <a:t>Autoridad que lo emite.</a:t>
            </a:r>
          </a:p>
          <a:p>
            <a:pPr marL="457200" indent="-457200" algn="just">
              <a:lnSpc>
                <a:spcPct val="150000"/>
              </a:lnSpc>
              <a:buFont typeface="Wingdings" panose="05000000000000000000" pitchFamily="2" charset="2"/>
              <a:buChar char="q"/>
            </a:pPr>
            <a:r>
              <a:rPr lang="es-MX" sz="2400" dirty="0">
                <a:latin typeface="Arial" panose="020B0604020202020204" pitchFamily="34" charset="0"/>
                <a:cs typeface="Arial" panose="020B0604020202020204" pitchFamily="34" charset="0"/>
              </a:rPr>
              <a:t>Fecha de la resolución.</a:t>
            </a:r>
          </a:p>
          <a:p>
            <a:pPr marL="457200" indent="-457200" algn="just">
              <a:lnSpc>
                <a:spcPct val="150000"/>
              </a:lnSpc>
              <a:buFont typeface="Wingdings" panose="05000000000000000000" pitchFamily="2" charset="2"/>
              <a:buChar char="q"/>
            </a:pPr>
            <a:r>
              <a:rPr lang="es-MX" sz="2400" dirty="0">
                <a:latin typeface="Arial" panose="020B0604020202020204" pitchFamily="34" charset="0"/>
                <a:cs typeface="Arial" panose="020B0604020202020204" pitchFamily="34" charset="0"/>
              </a:rPr>
              <a:t>Permanencia en el Registro.</a:t>
            </a:r>
          </a:p>
          <a:p>
            <a:pPr marL="457200" indent="-457200" algn="just">
              <a:lnSpc>
                <a:spcPct val="150000"/>
              </a:lnSpc>
              <a:buFont typeface="Wingdings" panose="05000000000000000000" pitchFamily="2" charset="2"/>
              <a:buChar char="q"/>
            </a:pPr>
            <a:r>
              <a:rPr lang="es-MX" sz="2400" dirty="0">
                <a:latin typeface="Arial" panose="020B0604020202020204" pitchFamily="34" charset="0"/>
                <a:cs typeface="Arial" panose="020B0604020202020204" pitchFamily="34" charset="0"/>
              </a:rPr>
              <a:t>Sanción.</a:t>
            </a:r>
          </a:p>
          <a:p>
            <a:pPr marL="457200" indent="-457200" algn="just">
              <a:lnSpc>
                <a:spcPct val="150000"/>
              </a:lnSpc>
              <a:buFont typeface="Wingdings" panose="05000000000000000000" pitchFamily="2" charset="2"/>
              <a:buChar char="q"/>
            </a:pPr>
            <a:r>
              <a:rPr lang="es-MX" sz="2400" dirty="0">
                <a:latin typeface="Arial" panose="020B0604020202020204" pitchFamily="34" charset="0"/>
                <a:cs typeface="Arial" panose="020B0604020202020204" pitchFamily="34" charset="0"/>
              </a:rPr>
              <a:t>Reincidencia de la conducta.</a:t>
            </a:r>
          </a:p>
          <a:p>
            <a:pPr marL="457200" indent="-457200" algn="just">
              <a:lnSpc>
                <a:spcPct val="150000"/>
              </a:lnSpc>
              <a:buFont typeface="Wingdings" panose="05000000000000000000" pitchFamily="2" charset="2"/>
              <a:buChar char="q"/>
            </a:pPr>
            <a:r>
              <a:rPr lang="es-MX" sz="2400" b="1" dirty="0">
                <a:latin typeface="Arial" panose="020B0604020202020204" pitchFamily="34" charset="0"/>
                <a:cs typeface="Arial" panose="020B0604020202020204" pitchFamily="34" charset="0"/>
              </a:rPr>
              <a:t>Si analizó modo honesto de vivir.</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580" y="158756"/>
            <a:ext cx="1511557" cy="532824"/>
          </a:xfrm>
          <a:prstGeom prst="rect">
            <a:avLst/>
          </a:prstGeom>
        </p:spPr>
      </p:pic>
      <p:sp>
        <p:nvSpPr>
          <p:cNvPr id="7" name="Título 1">
            <a:extLst>
              <a:ext uri="{FF2B5EF4-FFF2-40B4-BE49-F238E27FC236}">
                <a16:creationId xmlns:a16="http://schemas.microsoft.com/office/drawing/2014/main" id="{456F4624-F88E-4E3E-8672-820C6BA6FC66}"/>
              </a:ext>
            </a:extLst>
          </p:cNvPr>
          <p:cNvSpPr>
            <a:spLocks noGrp="1"/>
          </p:cNvSpPr>
          <p:nvPr>
            <p:ph type="title"/>
          </p:nvPr>
        </p:nvSpPr>
        <p:spPr>
          <a:xfrm>
            <a:off x="2577830" y="201286"/>
            <a:ext cx="9614170" cy="979886"/>
          </a:xfrm>
          <a:ln w="19050">
            <a:noFill/>
          </a:ln>
        </p:spPr>
        <p:txBody>
          <a:bodyPr>
            <a:noAutofit/>
          </a:bodyPr>
          <a:lstStyle/>
          <a:p>
            <a:pPr algn="ctr"/>
            <a:r>
              <a:rPr lang="es-MX" sz="3200" b="1" dirty="0">
                <a:solidFill>
                  <a:srgbClr val="C8006E"/>
                </a:solidFill>
                <a:latin typeface="Arial" panose="020B0604020202020204" pitchFamily="34" charset="0"/>
                <a:cs typeface="Arial" panose="020B0604020202020204" pitchFamily="34" charset="0"/>
              </a:rPr>
              <a:t>Datos mínimos de la consulta pública</a:t>
            </a:r>
          </a:p>
        </p:txBody>
      </p:sp>
    </p:spTree>
    <p:extLst>
      <p:ext uri="{BB962C8B-B14F-4D97-AF65-F5344CB8AC3E}">
        <p14:creationId xmlns:p14="http://schemas.microsoft.com/office/powerpoint/2010/main" val="1937397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10" name="CuadroTexto 9">
            <a:extLst>
              <a:ext uri="{FF2B5EF4-FFF2-40B4-BE49-F238E27FC236}">
                <a16:creationId xmlns:a16="http://schemas.microsoft.com/office/drawing/2014/main" id="{4E9E0C9A-11D4-4831-BA12-903055BD33EF}"/>
              </a:ext>
            </a:extLst>
          </p:cNvPr>
          <p:cNvSpPr txBox="1"/>
          <p:nvPr/>
        </p:nvSpPr>
        <p:spPr>
          <a:xfrm>
            <a:off x="2303688" y="435028"/>
            <a:ext cx="9256589" cy="584775"/>
          </a:xfrm>
          <a:prstGeom prst="rect">
            <a:avLst/>
          </a:prstGeom>
          <a:noFill/>
        </p:spPr>
        <p:txBody>
          <a:bodyPr wrap="square">
            <a:spAutoFit/>
          </a:bodyPr>
          <a:lstStyle/>
          <a:p>
            <a:r>
              <a:rPr lang="es-MX" sz="3200" b="1" u="sng" dirty="0">
                <a:solidFill>
                  <a:srgbClr val="C8006E"/>
                </a:solidFill>
                <a:latin typeface="Arial" panose="020B0604020202020204" pitchFamily="34" charset="0"/>
                <a:cs typeface="Arial" panose="020B0604020202020204" pitchFamily="34" charset="0"/>
              </a:rPr>
              <a:t>¿</a:t>
            </a:r>
            <a:r>
              <a:rPr lang="es-MX" sz="3200" b="1" u="sng" dirty="0">
                <a:solidFill>
                  <a:srgbClr val="C8006E"/>
                </a:solidFill>
                <a:latin typeface="Arial" panose="020B0604020202020204" pitchFamily="34" charset="0"/>
                <a:ea typeface="+mj-ea"/>
                <a:cs typeface="Arial" panose="020B0604020202020204" pitchFamily="34" charset="0"/>
              </a:rPr>
              <a:t>Cuándo</a:t>
            </a:r>
            <a:r>
              <a:rPr lang="es-MX" sz="3200" b="1" u="sng" dirty="0">
                <a:solidFill>
                  <a:srgbClr val="C8006E"/>
                </a:solidFill>
                <a:latin typeface="Arial" panose="020B0604020202020204" pitchFamily="34" charset="0"/>
                <a:cs typeface="Arial" panose="020B0604020202020204" pitchFamily="34" charset="0"/>
              </a:rPr>
              <a:t> debe realizarse la inscripción? </a:t>
            </a:r>
            <a:endParaRPr lang="es-ES" sz="3200" u="sng" dirty="0"/>
          </a:p>
        </p:txBody>
      </p:sp>
      <p:sp>
        <p:nvSpPr>
          <p:cNvPr id="11" name="CuadroTexto 10">
            <a:extLst>
              <a:ext uri="{FF2B5EF4-FFF2-40B4-BE49-F238E27FC236}">
                <a16:creationId xmlns:a16="http://schemas.microsoft.com/office/drawing/2014/main" id="{EA472ADD-9F07-4777-AF5D-66A7E968EA7A}"/>
              </a:ext>
            </a:extLst>
          </p:cNvPr>
          <p:cNvSpPr txBox="1"/>
          <p:nvPr/>
        </p:nvSpPr>
        <p:spPr>
          <a:xfrm>
            <a:off x="415904" y="1366519"/>
            <a:ext cx="11399520" cy="2677656"/>
          </a:xfrm>
          <a:prstGeom prst="rect">
            <a:avLst/>
          </a:prstGeom>
          <a:noFill/>
        </p:spPr>
        <p:txBody>
          <a:bodyPr wrap="square" rtlCol="0">
            <a:spAutoFit/>
          </a:bodyPr>
          <a:lstStyle/>
          <a:p>
            <a:pPr algn="just"/>
            <a:r>
              <a:rPr lang="es-MX" sz="2800" dirty="0">
                <a:latin typeface="Arial" panose="020B0604020202020204" pitchFamily="34" charset="0"/>
                <a:cs typeface="Arial" panose="020B0604020202020204" pitchFamily="34" charset="0"/>
              </a:rPr>
              <a:t>La </a:t>
            </a:r>
            <a:r>
              <a:rPr lang="es-MX" sz="2800" b="1" dirty="0">
                <a:solidFill>
                  <a:srgbClr val="C8006E"/>
                </a:solidFill>
                <a:latin typeface="Arial" panose="020B0604020202020204" pitchFamily="34" charset="0"/>
                <a:ea typeface="+mj-ea"/>
                <a:cs typeface="Arial" panose="020B0604020202020204" pitchFamily="34" charset="0"/>
              </a:rPr>
              <a:t>inscripción</a:t>
            </a:r>
            <a:r>
              <a:rPr lang="es-MX" sz="2800" dirty="0">
                <a:latin typeface="Arial" panose="020B0604020202020204" pitchFamily="34" charset="0"/>
                <a:cs typeface="Arial" panose="020B0604020202020204" pitchFamily="34" charset="0"/>
              </a:rPr>
              <a:t> de una persona en el Registro se realizará cuando haya sido sancionada mediante resolución o sentencia firme o ejecutoriada </a:t>
            </a:r>
            <a:r>
              <a:rPr lang="es-MX" sz="2800" b="1" dirty="0">
                <a:latin typeface="Arial" panose="020B0604020202020204" pitchFamily="34" charset="0"/>
                <a:cs typeface="Arial" panose="020B0604020202020204" pitchFamily="34" charset="0"/>
              </a:rPr>
              <a:t>que ya no admita recurso en contra. </a:t>
            </a:r>
          </a:p>
          <a:p>
            <a:pPr algn="just"/>
            <a:endParaRPr lang="es-MX" sz="2800" b="1"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Se reitera que son aquellas sentencia que se emitan con posterioridad al 7 de septiembre de 2020, fecha de vigencia del Registro Nacional.</a:t>
            </a:r>
          </a:p>
        </p:txBody>
      </p:sp>
      <p:sp>
        <p:nvSpPr>
          <p:cNvPr id="12" name="CuadroTexto 11">
            <a:extLst>
              <a:ext uri="{FF2B5EF4-FFF2-40B4-BE49-F238E27FC236}">
                <a16:creationId xmlns:a16="http://schemas.microsoft.com/office/drawing/2014/main" id="{BA550D99-9B33-4FCC-9FBC-89AB9E6A556E}"/>
              </a:ext>
            </a:extLst>
          </p:cNvPr>
          <p:cNvSpPr txBox="1"/>
          <p:nvPr/>
        </p:nvSpPr>
        <p:spPr>
          <a:xfrm>
            <a:off x="173123" y="4856673"/>
            <a:ext cx="11523386" cy="1200329"/>
          </a:xfrm>
          <a:prstGeom prst="rect">
            <a:avLst/>
          </a:prstGeom>
          <a:noFill/>
        </p:spPr>
        <p:txBody>
          <a:bodyPr wrap="square" rtlCol="0">
            <a:spAutoFit/>
          </a:bodyPr>
          <a:lstStyle/>
          <a:p>
            <a:pPr algn="just"/>
            <a:r>
              <a:rPr lang="es-MX" sz="2400" dirty="0">
                <a:latin typeface="Arial" panose="020B0604020202020204" pitchFamily="34" charset="0"/>
                <a:cs typeface="Arial" panose="020B0604020202020204" pitchFamily="34" charset="0"/>
              </a:rPr>
              <a:t>Las personas que hayan sido sancionadas por VPG </a:t>
            </a:r>
            <a:r>
              <a:rPr lang="es-MX" sz="2400" b="1" dirty="0">
                <a:solidFill>
                  <a:srgbClr val="C8006E"/>
                </a:solidFill>
                <a:latin typeface="Arial" panose="020B0604020202020204" pitchFamily="34" charset="0"/>
                <a:cs typeface="Arial" panose="020B0604020202020204" pitchFamily="34" charset="0"/>
              </a:rPr>
              <a:t>con anterioridad a la vigencia de los Lineamientos no serán incorporadas en el Sistema, </a:t>
            </a:r>
            <a:r>
              <a:rPr lang="es-MX" sz="2400" dirty="0">
                <a:latin typeface="Arial" panose="020B0604020202020204" pitchFamily="34" charset="0"/>
                <a:cs typeface="Arial" panose="020B0604020202020204" pitchFamily="34" charset="0"/>
              </a:rPr>
              <a:t>sin embargo,</a:t>
            </a:r>
            <a:r>
              <a:rPr lang="es-MX" sz="2400" b="1" dirty="0">
                <a:solidFill>
                  <a:srgbClr val="C8006E"/>
                </a:solidFill>
                <a:latin typeface="Arial" panose="020B0604020202020204" pitchFamily="34" charset="0"/>
                <a:cs typeface="Arial" panose="020B0604020202020204" pitchFamily="34" charset="0"/>
              </a:rPr>
              <a:t> </a:t>
            </a:r>
            <a:r>
              <a:rPr lang="es-MX" sz="2400" dirty="0">
                <a:latin typeface="Arial" panose="020B0604020202020204" pitchFamily="34" charset="0"/>
                <a:cs typeface="Arial" panose="020B0604020202020204" pitchFamily="34" charset="0"/>
              </a:rPr>
              <a:t>deberán permanecer en los registros históricos del INE y los OPL. </a:t>
            </a:r>
          </a:p>
        </p:txBody>
      </p:sp>
    </p:spTree>
    <p:extLst>
      <p:ext uri="{BB962C8B-B14F-4D97-AF65-F5344CB8AC3E}">
        <p14:creationId xmlns:p14="http://schemas.microsoft.com/office/powerpoint/2010/main" val="65314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BA550D99-9B33-4FCC-9FBC-89AB9E6A556E}"/>
              </a:ext>
            </a:extLst>
          </p:cNvPr>
          <p:cNvSpPr txBox="1"/>
          <p:nvPr/>
        </p:nvSpPr>
        <p:spPr>
          <a:xfrm>
            <a:off x="775446" y="1684876"/>
            <a:ext cx="11575382" cy="4401205"/>
          </a:xfrm>
          <a:prstGeom prst="rect">
            <a:avLst/>
          </a:prstGeom>
          <a:noFill/>
        </p:spPr>
        <p:txBody>
          <a:bodyPr wrap="square" rtlCol="0">
            <a:spAutoFit/>
          </a:bodyPr>
          <a:lstStyle/>
          <a:p>
            <a:pPr algn="ctr"/>
            <a:r>
              <a:rPr lang="es-MX" sz="2800" dirty="0">
                <a:latin typeface="Arial" panose="020B0604020202020204" pitchFamily="34" charset="0"/>
                <a:cs typeface="Arial" panose="020B0604020202020204" pitchFamily="34" charset="0"/>
              </a:rPr>
              <a:t>La persona sancionada permanecerá en el registro:</a:t>
            </a:r>
          </a:p>
          <a:p>
            <a:pPr algn="ctr"/>
            <a:endParaRPr lang="es-MX" sz="2800" dirty="0">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Ø"/>
            </a:pPr>
            <a:r>
              <a:rPr lang="es-MX" sz="2800" dirty="0">
                <a:latin typeface="Arial" panose="020B0604020202020204" pitchFamily="34" charset="0"/>
                <a:cs typeface="Arial" panose="020B0604020202020204" pitchFamily="34" charset="0"/>
              </a:rPr>
              <a:t>Hasta por </a:t>
            </a:r>
            <a:r>
              <a:rPr lang="es-MX" sz="2800" b="1" dirty="0">
                <a:solidFill>
                  <a:srgbClr val="C8006E"/>
                </a:solidFill>
                <a:latin typeface="Arial" panose="020B0604020202020204" pitchFamily="34" charset="0"/>
                <a:ea typeface="+mj-ea"/>
                <a:cs typeface="Arial" panose="020B0604020202020204" pitchFamily="34" charset="0"/>
              </a:rPr>
              <a:t>3 años </a:t>
            </a:r>
            <a:r>
              <a:rPr lang="es-MX" sz="2800" dirty="0">
                <a:latin typeface="Arial" panose="020B0604020202020204" pitchFamily="34" charset="0"/>
                <a:cs typeface="Arial" panose="020B0604020202020204" pitchFamily="34" charset="0"/>
              </a:rPr>
              <a:t>si la falta es considerada leve. </a:t>
            </a:r>
          </a:p>
          <a:p>
            <a:pPr lvl="1" algn="just"/>
            <a:endParaRPr lang="es-MX" sz="2800" dirty="0">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Ø"/>
            </a:pPr>
            <a:r>
              <a:rPr lang="es-MX" sz="2800" dirty="0">
                <a:latin typeface="Arial" panose="020B0604020202020204" pitchFamily="34" charset="0"/>
                <a:cs typeface="Arial" panose="020B0604020202020204" pitchFamily="34" charset="0"/>
              </a:rPr>
              <a:t>Hasta </a:t>
            </a:r>
            <a:r>
              <a:rPr lang="es-MX" sz="2800" b="1" dirty="0">
                <a:solidFill>
                  <a:srgbClr val="C8006E"/>
                </a:solidFill>
                <a:latin typeface="Arial" panose="020B0604020202020204" pitchFamily="34" charset="0"/>
                <a:ea typeface="+mj-ea"/>
                <a:cs typeface="Arial" panose="020B0604020202020204" pitchFamily="34" charset="0"/>
              </a:rPr>
              <a:t>4 años </a:t>
            </a:r>
            <a:r>
              <a:rPr lang="es-MX" sz="2800" dirty="0">
                <a:latin typeface="Arial" panose="020B0604020202020204" pitchFamily="34" charset="0"/>
                <a:cs typeface="Arial" panose="020B0604020202020204" pitchFamily="34" charset="0"/>
              </a:rPr>
              <a:t>si fuera considerada como ordinaria.</a:t>
            </a:r>
          </a:p>
          <a:p>
            <a:pPr marL="914400" lvl="1" indent="-457200" algn="just">
              <a:buFont typeface="Wingdings" panose="05000000000000000000" pitchFamily="2" charset="2"/>
              <a:buChar char="Ø"/>
            </a:pPr>
            <a:endParaRPr lang="es-MX" sz="2800" dirty="0">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Ø"/>
            </a:pPr>
            <a:r>
              <a:rPr lang="es-MX" sz="2800" dirty="0">
                <a:latin typeface="Arial" panose="020B0604020202020204" pitchFamily="34" charset="0"/>
                <a:cs typeface="Arial" panose="020B0604020202020204" pitchFamily="34" charset="0"/>
              </a:rPr>
              <a:t>Hasta </a:t>
            </a:r>
            <a:r>
              <a:rPr lang="es-MX" sz="2800" b="1" dirty="0">
                <a:solidFill>
                  <a:srgbClr val="C8006E"/>
                </a:solidFill>
                <a:latin typeface="Arial" panose="020B0604020202020204" pitchFamily="34" charset="0"/>
                <a:ea typeface="+mj-ea"/>
                <a:cs typeface="Arial" panose="020B0604020202020204" pitchFamily="34" charset="0"/>
              </a:rPr>
              <a:t>5 años </a:t>
            </a:r>
            <a:r>
              <a:rPr lang="es-MX" sz="2800" dirty="0">
                <a:latin typeface="Arial" panose="020B0604020202020204" pitchFamily="34" charset="0"/>
                <a:cs typeface="Arial" panose="020B0604020202020204" pitchFamily="34" charset="0"/>
              </a:rPr>
              <a:t>si fuera calificada como especial.</a:t>
            </a:r>
          </a:p>
          <a:p>
            <a:pPr lvl="1" algn="just"/>
            <a:endParaRPr lang="es-MX" sz="2800" dirty="0">
              <a:latin typeface="Arial" panose="020B0604020202020204" pitchFamily="34" charset="0"/>
              <a:cs typeface="Arial" panose="020B0604020202020204" pitchFamily="34" charset="0"/>
            </a:endParaRPr>
          </a:p>
          <a:p>
            <a:pPr lvl="1" algn="just"/>
            <a:r>
              <a:rPr lang="es-MX" sz="2800" dirty="0">
                <a:latin typeface="Arial" panose="020B0604020202020204" pitchFamily="34" charset="0"/>
                <a:cs typeface="Arial" panose="020B0604020202020204" pitchFamily="34" charset="0"/>
              </a:rPr>
              <a:t>Puede aumentar hasta 6 años dependiendo de cada caso. </a:t>
            </a:r>
          </a:p>
          <a:p>
            <a:pPr marL="457200" indent="-457200" algn="just">
              <a:buFont typeface="Wingdings" panose="05000000000000000000" pitchFamily="2" charset="2"/>
              <a:buChar char="Ø"/>
            </a:pPr>
            <a:endParaRPr lang="es-MX" sz="28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7" name="Título 1">
            <a:extLst>
              <a:ext uri="{FF2B5EF4-FFF2-40B4-BE49-F238E27FC236}">
                <a16:creationId xmlns:a16="http://schemas.microsoft.com/office/drawing/2014/main" id="{456F4624-F88E-4E3E-8672-820C6BA6FC66}"/>
              </a:ext>
            </a:extLst>
          </p:cNvPr>
          <p:cNvSpPr>
            <a:spLocks noGrp="1"/>
          </p:cNvSpPr>
          <p:nvPr>
            <p:ph type="title"/>
          </p:nvPr>
        </p:nvSpPr>
        <p:spPr>
          <a:xfrm>
            <a:off x="1828906" y="302858"/>
            <a:ext cx="10129520" cy="797163"/>
          </a:xfrm>
          <a:ln w="19050">
            <a:noFill/>
          </a:ln>
        </p:spPr>
        <p:txBody>
          <a:bodyPr>
            <a:noAutofit/>
          </a:bodyPr>
          <a:lstStyle/>
          <a:p>
            <a:pPr algn="ctr"/>
            <a:r>
              <a:rPr lang="es-MX" sz="3200" b="1" dirty="0">
                <a:solidFill>
                  <a:srgbClr val="C8006E"/>
                </a:solidFill>
                <a:latin typeface="Arial" panose="020B0604020202020204" pitchFamily="34" charset="0"/>
                <a:cs typeface="Arial" panose="020B0604020202020204" pitchFamily="34" charset="0"/>
              </a:rPr>
              <a:t>¿Qué tiempo deberá permanecer en el registro?</a:t>
            </a:r>
          </a:p>
        </p:txBody>
      </p:sp>
    </p:spTree>
    <p:extLst>
      <p:ext uri="{BB962C8B-B14F-4D97-AF65-F5344CB8AC3E}">
        <p14:creationId xmlns:p14="http://schemas.microsoft.com/office/powerpoint/2010/main" val="2081866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BA550D99-9B33-4FCC-9FBC-89AB9E6A556E}"/>
              </a:ext>
            </a:extLst>
          </p:cNvPr>
          <p:cNvSpPr txBox="1"/>
          <p:nvPr/>
        </p:nvSpPr>
        <p:spPr>
          <a:xfrm>
            <a:off x="398560" y="2568700"/>
            <a:ext cx="11499273" cy="3785652"/>
          </a:xfrm>
          <a:prstGeom prst="rect">
            <a:avLst/>
          </a:prstGeom>
          <a:noFill/>
        </p:spPr>
        <p:txBody>
          <a:bodyPr wrap="square" rtlCol="0">
            <a:spAutoFit/>
          </a:bodyPr>
          <a:lstStyle/>
          <a:p>
            <a:pPr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Derivado de las acciones implementadas por la UTCE, se han elaborado </a:t>
            </a:r>
            <a:r>
              <a:rPr lang="es-MX" sz="2400" dirty="0">
                <a:latin typeface="Arial" panose="020B0604020202020204" pitchFamily="34" charset="0"/>
                <a:cs typeface="Arial" panose="020B0604020202020204" pitchFamily="34" charset="0"/>
              </a:rPr>
              <a:t>propuestas de convenios de colaboración, tanto con autoridades jurisdiccionales y penales, así como con los 32 OPL. </a:t>
            </a:r>
          </a:p>
          <a:p>
            <a:pPr algn="just"/>
            <a:endParaRPr lang="es-MX" sz="2400" dirty="0">
              <a:latin typeface="Arial" panose="020B0604020202020204" pitchFamily="34" charset="0"/>
              <a:cs typeface="Arial" panose="020B0604020202020204" pitchFamily="34" charset="0"/>
            </a:endParaRPr>
          </a:p>
          <a:p>
            <a:pPr algn="just"/>
            <a:endParaRPr lang="es-MX" sz="2400" dirty="0">
              <a:latin typeface="Arial" panose="020B0604020202020204" pitchFamily="34" charset="0"/>
              <a:cs typeface="Arial" panose="020B0604020202020204" pitchFamily="34" charset="0"/>
            </a:endParaRPr>
          </a:p>
          <a:p>
            <a:pPr algn="just"/>
            <a:r>
              <a:rPr lang="es-MX" sz="2400" dirty="0">
                <a:latin typeface="Arial" panose="020B0604020202020204" pitchFamily="34" charset="0"/>
                <a:cs typeface="Arial" panose="020B0604020202020204" pitchFamily="34" charset="0"/>
              </a:rPr>
              <a:t>De estas reuniones de trabajo surgieron una serie de</a:t>
            </a:r>
            <a:r>
              <a:rPr lang="es-MX" sz="2400" b="1" dirty="0">
                <a:latin typeface="Arial" panose="020B0604020202020204" pitchFamily="34" charset="0"/>
                <a:cs typeface="Arial" panose="020B0604020202020204" pitchFamily="34" charset="0"/>
              </a:rPr>
              <a:t> preguntas </a:t>
            </a:r>
            <a:r>
              <a:rPr lang="es-MX" sz="2400" dirty="0">
                <a:latin typeface="Arial" panose="020B0604020202020204" pitchFamily="34" charset="0"/>
                <a:cs typeface="Arial" panose="020B0604020202020204" pitchFamily="34" charset="0"/>
              </a:rPr>
              <a:t>que implicaron que la Comisión de Igualdad de Género y No discriminación del INE se pronunciara al respecto, a fin de que la Secretaría Ejecutiva pudiera emitir un </a:t>
            </a:r>
            <a:r>
              <a:rPr lang="es-MX" sz="2400" b="1" dirty="0">
                <a:latin typeface="Arial" panose="020B0604020202020204" pitchFamily="34" charset="0"/>
                <a:cs typeface="Arial" panose="020B0604020202020204" pitchFamily="34" charset="0"/>
              </a:rPr>
              <a:t>criterio interpretativo.</a:t>
            </a:r>
          </a:p>
        </p:txBody>
      </p:sp>
      <p:sp>
        <p:nvSpPr>
          <p:cNvPr id="7" name="Título 1">
            <a:extLst>
              <a:ext uri="{FF2B5EF4-FFF2-40B4-BE49-F238E27FC236}">
                <a16:creationId xmlns:a16="http://schemas.microsoft.com/office/drawing/2014/main" id="{456F4624-F88E-4E3E-8672-820C6BA6FC66}"/>
              </a:ext>
            </a:extLst>
          </p:cNvPr>
          <p:cNvSpPr>
            <a:spLocks noGrp="1"/>
          </p:cNvSpPr>
          <p:nvPr>
            <p:ph type="title"/>
          </p:nvPr>
        </p:nvSpPr>
        <p:spPr>
          <a:xfrm>
            <a:off x="301900" y="860948"/>
            <a:ext cx="11692592" cy="1512667"/>
          </a:xfrm>
          <a:ln w="19050">
            <a:solidFill>
              <a:schemeClr val="bg1"/>
            </a:solidFill>
          </a:ln>
        </p:spPr>
        <p:txBody>
          <a:bodyPr>
            <a:noAutofit/>
          </a:bodyPr>
          <a:lstStyle/>
          <a:p>
            <a:pPr algn="ctr"/>
            <a:r>
              <a:rPr lang="es-ES" sz="2800" b="1" u="sng" dirty="0">
                <a:solidFill>
                  <a:srgbClr val="C8006E"/>
                </a:solidFill>
                <a:latin typeface="Arial" panose="020B0604020202020204" pitchFamily="34" charset="0"/>
                <a:cs typeface="Arial" panose="020B0604020202020204" pitchFamily="34" charset="0"/>
              </a:rPr>
              <a:t>Opinión emitida por la Comisión de Igualdad de Género y No Discriminación sobre los casos no previstos en los Lineamientos (Acuerdo INE/CIGYND/1/2021)</a:t>
            </a:r>
            <a:endParaRPr lang="es-MX" sz="2800" b="1" u="sng" dirty="0">
              <a:solidFill>
                <a:srgbClr val="C8006E"/>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325578" y="135465"/>
            <a:ext cx="1511939" cy="530398"/>
          </a:xfrm>
          <a:prstGeom prst="rect">
            <a:avLst/>
          </a:prstGeom>
        </p:spPr>
      </p:pic>
    </p:spTree>
    <p:extLst>
      <p:ext uri="{BB962C8B-B14F-4D97-AF65-F5344CB8AC3E}">
        <p14:creationId xmlns:p14="http://schemas.microsoft.com/office/powerpoint/2010/main" val="2865949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BA550D99-9B33-4FCC-9FBC-89AB9E6A556E}"/>
              </a:ext>
            </a:extLst>
          </p:cNvPr>
          <p:cNvSpPr txBox="1"/>
          <p:nvPr/>
        </p:nvSpPr>
        <p:spPr>
          <a:xfrm>
            <a:off x="199280" y="1577652"/>
            <a:ext cx="11793440" cy="5016758"/>
          </a:xfrm>
          <a:prstGeom prst="rect">
            <a:avLst/>
          </a:prstGeom>
          <a:noFill/>
        </p:spPr>
        <p:txBody>
          <a:bodyPr wrap="square" rtlCol="0">
            <a:spAutoFit/>
          </a:bodyPr>
          <a:lstStyle/>
          <a:p>
            <a:pPr marL="457200" indent="-457200" algn="just">
              <a:buFont typeface="Wingdings" panose="05000000000000000000" pitchFamily="2" charset="2"/>
              <a:buChar char="Ø"/>
            </a:pPr>
            <a:r>
              <a:rPr lang="es-MX" sz="2000" b="1" dirty="0">
                <a:latin typeface="Arial" panose="020B0604020202020204" pitchFamily="34" charset="0"/>
                <a:cs typeface="Arial" panose="020B0604020202020204" pitchFamily="34" charset="0"/>
              </a:rPr>
              <a:t>¿El Consejo General del OPL tiene la facultad de determinar la temporalidad del registro en el Sistema cuando la sentencia local no lo establezca? </a:t>
            </a:r>
            <a:r>
              <a:rPr lang="es-MX" sz="2000" dirty="0">
                <a:latin typeface="Arial" panose="020B0604020202020204" pitchFamily="34" charset="0"/>
                <a:cs typeface="Arial" panose="020B0604020202020204" pitchFamily="34" charset="0"/>
              </a:rPr>
              <a:t>Tratándose de registros ordenados por autoridades electorales locales, deberá ser el OPL quien haga el registro y establezca la temporalidad.</a:t>
            </a:r>
            <a:endParaRPr lang="es-ES" sz="20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endParaRPr lang="es-ES" sz="2000" b="1"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ES" sz="2000" b="1" dirty="0">
                <a:latin typeface="Arial" panose="020B0604020202020204" pitchFamily="34" charset="0"/>
                <a:cs typeface="Arial" panose="020B0604020202020204" pitchFamily="34" charset="0"/>
              </a:rPr>
              <a:t>¿Qué acciones se deberán realizar cuando la sentencia local no establezca la gravedad de la falta? </a:t>
            </a:r>
            <a:r>
              <a:rPr lang="es-ES" sz="2000" dirty="0">
                <a:latin typeface="Arial" panose="020B0604020202020204" pitchFamily="34" charset="0"/>
                <a:cs typeface="Arial" panose="020B0604020202020204" pitchFamily="34" charset="0"/>
              </a:rPr>
              <a:t>Solicitar por oficio aclaración de sentencia a la autoridad resolutora que establezca la gravedad de la falta y, de ser posible, la temporalidad. Hecho lo anterior y en caso de que la autoridad emisora de la resolución no establezca la gravedad y la temporalidad, o solamente señale la gravedad, entonces cada autoridad deberá realizar dicho análisis.</a:t>
            </a:r>
          </a:p>
          <a:p>
            <a:pPr algn="just"/>
            <a:endParaRPr lang="es-ES"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2000" b="1" dirty="0">
                <a:latin typeface="Arial" panose="020B0604020202020204" pitchFamily="34" charset="0"/>
                <a:cs typeface="Arial" panose="020B0604020202020204" pitchFamily="34" charset="0"/>
              </a:rPr>
              <a:t>Cuando existan diferencias respecto a la temporalidad del registro de una persona por la acreditación de una conducta constitutiva de VPMRG entre los Lineamientos</a:t>
            </a:r>
            <a:r>
              <a:rPr lang="es-ES" sz="2000" b="1" i="1" dirty="0">
                <a:latin typeface="Arial" panose="020B0604020202020204" pitchFamily="34" charset="0"/>
                <a:cs typeface="Arial" panose="020B0604020202020204" pitchFamily="34" charset="0"/>
              </a:rPr>
              <a:t> </a:t>
            </a:r>
            <a:r>
              <a:rPr lang="es-ES" sz="2000" b="1" dirty="0">
                <a:latin typeface="Arial" panose="020B0604020202020204" pitchFamily="34" charset="0"/>
                <a:cs typeface="Arial" panose="020B0604020202020204" pitchFamily="34" charset="0"/>
              </a:rPr>
              <a:t>y</a:t>
            </a:r>
            <a:r>
              <a:rPr lang="es-ES" sz="2000" b="1" i="1" dirty="0">
                <a:latin typeface="Arial" panose="020B0604020202020204" pitchFamily="34" charset="0"/>
                <a:cs typeface="Arial" panose="020B0604020202020204" pitchFamily="34" charset="0"/>
              </a:rPr>
              <a:t> </a:t>
            </a:r>
            <a:r>
              <a:rPr lang="es-ES" sz="2000" b="1" dirty="0">
                <a:latin typeface="Arial" panose="020B0604020202020204" pitchFamily="34" charset="0"/>
                <a:cs typeface="Arial" panose="020B0604020202020204" pitchFamily="34" charset="0"/>
              </a:rPr>
              <a:t>la norma local, ¿Que norma deberá aplicarse? </a:t>
            </a:r>
            <a:r>
              <a:rPr lang="es-MX" sz="2000" dirty="0">
                <a:latin typeface="Arial" panose="020B0604020202020204" pitchFamily="34" charset="0"/>
                <a:cs typeface="Arial" panose="020B0604020202020204" pitchFamily="34" charset="0"/>
              </a:rPr>
              <a:t>Cuando exista la norma local correspondiente para determinar la temporalidad del registro de una persona que cometió una conducta constitutiva de VPCMRG, será ésta la que se deberá aplicar.</a:t>
            </a:r>
          </a:p>
        </p:txBody>
      </p:sp>
      <p:sp>
        <p:nvSpPr>
          <p:cNvPr id="7" name="Título 1">
            <a:extLst>
              <a:ext uri="{FF2B5EF4-FFF2-40B4-BE49-F238E27FC236}">
                <a16:creationId xmlns:a16="http://schemas.microsoft.com/office/drawing/2014/main" id="{456F4624-F88E-4E3E-8672-820C6BA6FC66}"/>
              </a:ext>
            </a:extLst>
          </p:cNvPr>
          <p:cNvSpPr>
            <a:spLocks noGrp="1"/>
          </p:cNvSpPr>
          <p:nvPr>
            <p:ph type="title"/>
          </p:nvPr>
        </p:nvSpPr>
        <p:spPr>
          <a:xfrm>
            <a:off x="722328" y="444343"/>
            <a:ext cx="10747344" cy="825518"/>
          </a:xfrm>
          <a:ln w="19050">
            <a:solidFill>
              <a:schemeClr val="bg1"/>
            </a:solidFill>
          </a:ln>
        </p:spPr>
        <p:txBody>
          <a:bodyPr>
            <a:noAutofit/>
          </a:bodyPr>
          <a:lstStyle/>
          <a:p>
            <a:pPr algn="ctr"/>
            <a:r>
              <a:rPr lang="es-ES" sz="2800" b="1" u="sng" dirty="0" smtClean="0">
                <a:solidFill>
                  <a:srgbClr val="C8006E"/>
                </a:solidFill>
                <a:latin typeface="Arial" panose="020B0604020202020204" pitchFamily="34" charset="0"/>
                <a:cs typeface="Arial" panose="020B0604020202020204" pitchFamily="34" charset="0"/>
              </a:rPr>
              <a:t>(</a:t>
            </a:r>
            <a:r>
              <a:rPr lang="es-ES" sz="2800" b="1" u="sng" dirty="0">
                <a:solidFill>
                  <a:srgbClr val="C8006E"/>
                </a:solidFill>
                <a:latin typeface="Arial" panose="020B0604020202020204" pitchFamily="34" charset="0"/>
                <a:cs typeface="Arial" panose="020B0604020202020204" pitchFamily="34" charset="0"/>
              </a:rPr>
              <a:t>Acuerdo INE/CIGYND/1/2021)</a:t>
            </a:r>
            <a:endParaRPr lang="es-MX" sz="2800" b="1" dirty="0">
              <a:solidFill>
                <a:srgbClr val="C800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888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BA550D99-9B33-4FCC-9FBC-89AB9E6A556E}"/>
              </a:ext>
            </a:extLst>
          </p:cNvPr>
          <p:cNvSpPr txBox="1"/>
          <p:nvPr/>
        </p:nvSpPr>
        <p:spPr>
          <a:xfrm>
            <a:off x="199279" y="1161107"/>
            <a:ext cx="11793440" cy="5632311"/>
          </a:xfrm>
          <a:prstGeom prst="rect">
            <a:avLst/>
          </a:prstGeom>
          <a:noFill/>
        </p:spPr>
        <p:txBody>
          <a:bodyPr wrap="square" rtlCol="0">
            <a:spAutoFit/>
          </a:bodyPr>
          <a:lstStyle/>
          <a:p>
            <a:pPr marL="457200" indent="-457200" algn="just">
              <a:buFont typeface="Wingdings" panose="05000000000000000000" pitchFamily="2" charset="2"/>
              <a:buChar char="Ø"/>
            </a:pPr>
            <a:r>
              <a:rPr lang="es-MX" sz="2000" b="1" dirty="0">
                <a:latin typeface="Arial" panose="020B0604020202020204" pitchFamily="34" charset="0"/>
                <a:cs typeface="Arial" panose="020B0604020202020204" pitchFamily="34" charset="0"/>
              </a:rPr>
              <a:t>En caso de que el OPL haya emitido sus propios lineamientos y éstos no prevean la facultad del Consejo General del OPL de determinar la gravedad y temporalidad, ¿Se deben realizar modificaciones a los Lineamientos emitidos o se deben ceñir a lo establecido en el artículo 11, inciso a)? </a:t>
            </a:r>
            <a:r>
              <a:rPr lang="es-MX" sz="2000" dirty="0">
                <a:latin typeface="Arial" panose="020B0604020202020204" pitchFamily="34" charset="0"/>
                <a:cs typeface="Arial" panose="020B0604020202020204" pitchFamily="34" charset="0"/>
              </a:rPr>
              <a:t>Cada OPL deberá efectuar, en el ámbito de competencia, las adecuaciones correspondientes a su normatividad interna, a fin de que, tratándose de registros ordenados por autoridades electorales locales, sea el órgano del OPL que se considere pertinente (Consejo General o el equivalente a la UTCE) el que determine la gravedad y la temporalidad, a fin de estar en condiciones de realizar el registro correspondiente. </a:t>
            </a:r>
            <a:r>
              <a:rPr lang="es-ES" sz="2000" u="sng" dirty="0">
                <a:latin typeface="Arial" panose="020B0604020202020204" pitchFamily="34" charset="0"/>
                <a:cs typeface="Arial" panose="020B0604020202020204" pitchFamily="34" charset="0"/>
              </a:rPr>
              <a:t>No obstante, si no existieran lineamientos en la entidad federativa correspondiente, el OPL aplicará de forma supletoria las disposiciones contenidas en los Lineamientos.</a:t>
            </a:r>
            <a:endParaRPr lang="es-MX" sz="2000" u="sng"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endParaRPr lang="es-MX" sz="20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ES" sz="2000" b="1" dirty="0">
                <a:latin typeface="Arial" panose="020B0604020202020204" pitchFamily="34" charset="0"/>
                <a:cs typeface="Arial" panose="020B0604020202020204" pitchFamily="34" charset="0"/>
              </a:rPr>
              <a:t>¿Es </a:t>
            </a:r>
            <a:r>
              <a:rPr lang="es-ES" sz="2000" b="1" u="sng" dirty="0">
                <a:latin typeface="Arial" panose="020B0604020202020204" pitchFamily="34" charset="0"/>
                <a:cs typeface="Arial" panose="020B0604020202020204" pitchFamily="34" charset="0"/>
              </a:rPr>
              <a:t>obligatorio</a:t>
            </a:r>
            <a:r>
              <a:rPr lang="es-ES" sz="2000" b="1" dirty="0">
                <a:latin typeface="Arial" panose="020B0604020202020204" pitchFamily="34" charset="0"/>
                <a:cs typeface="Arial" panose="020B0604020202020204" pitchFamily="34" charset="0"/>
              </a:rPr>
              <a:t> que los OPL emitan Lineamientos para la integración, funcionamiento, actualización y conservación del Registro </a:t>
            </a:r>
            <a:r>
              <a:rPr lang="es-ES" sz="2000" b="1" u="sng" dirty="0">
                <a:latin typeface="Arial" panose="020B0604020202020204" pitchFamily="34" charset="0"/>
                <a:cs typeface="Arial" panose="020B0604020202020204" pitchFamily="34" charset="0"/>
              </a:rPr>
              <a:t>Estatal</a:t>
            </a:r>
            <a:r>
              <a:rPr lang="es-ES" sz="2000" b="1" dirty="0">
                <a:latin typeface="Arial" panose="020B0604020202020204" pitchFamily="34" charset="0"/>
                <a:cs typeface="Arial" panose="020B0604020202020204" pitchFamily="34" charset="0"/>
              </a:rPr>
              <a:t> de </a:t>
            </a:r>
            <a:r>
              <a:rPr lang="es-ES" sz="2000" b="1" dirty="0" err="1">
                <a:latin typeface="Arial" panose="020B0604020202020204" pitchFamily="34" charset="0"/>
                <a:cs typeface="Arial" panose="020B0604020202020204" pitchFamily="34" charset="0"/>
              </a:rPr>
              <a:t>PSVPcMG</a:t>
            </a:r>
            <a:r>
              <a:rPr lang="es-ES" sz="2000" b="1" dirty="0">
                <a:latin typeface="Arial" panose="020B0604020202020204" pitchFamily="34" charset="0"/>
                <a:cs typeface="Arial" panose="020B0604020202020204" pitchFamily="34" charset="0"/>
              </a:rPr>
              <a:t> o basta con adoptar o hacer referencia a los Lineamientos</a:t>
            </a:r>
            <a:r>
              <a:rPr lang="es-ES" sz="2000" b="1" i="1" dirty="0">
                <a:latin typeface="Arial" panose="020B0604020202020204" pitchFamily="34" charset="0"/>
                <a:cs typeface="Arial" panose="020B0604020202020204" pitchFamily="34" charset="0"/>
              </a:rPr>
              <a:t> </a:t>
            </a:r>
            <a:r>
              <a:rPr lang="es-ES" sz="2000" b="1" dirty="0">
                <a:latin typeface="Arial" panose="020B0604020202020204" pitchFamily="34" charset="0"/>
                <a:cs typeface="Arial" panose="020B0604020202020204" pitchFamily="34" charset="0"/>
              </a:rPr>
              <a:t>del Registro Nacional?</a:t>
            </a:r>
            <a:r>
              <a:rPr lang="es-MX" sz="2000" b="1" dirty="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Los OPL </a:t>
            </a:r>
            <a:r>
              <a:rPr lang="es-ES" sz="2000" u="sng" dirty="0">
                <a:latin typeface="Arial" panose="020B0604020202020204" pitchFamily="34" charset="0"/>
                <a:cs typeface="Arial" panose="020B0604020202020204" pitchFamily="34" charset="0"/>
              </a:rPr>
              <a:t>tienen la obligación de crear el registro estatal y ajustar su normatividad interna lo más pronto posible</a:t>
            </a:r>
            <a:r>
              <a:rPr lang="es-ES" sz="2000" dirty="0">
                <a:latin typeface="Arial" panose="020B0604020202020204" pitchFamily="34" charset="0"/>
                <a:cs typeface="Arial" panose="020B0604020202020204" pitchFamily="34" charset="0"/>
              </a:rPr>
              <a:t>, observando en todo momento las disposiciones emitidas por el Consejo General en los Lineamientos, en términos de la obligación establecida por la Sala Superior del TEPJF al resolver el recurso de reconsideración SUP-REC-91/2020 y acumulado</a:t>
            </a:r>
            <a:r>
              <a:rPr lang="es-MX" sz="2000" dirty="0">
                <a:latin typeface="Arial" panose="020B0604020202020204" pitchFamily="34" charset="0"/>
                <a:cs typeface="Arial" panose="020B0604020202020204" pitchFamily="34" charset="0"/>
              </a:rPr>
              <a:t>.</a:t>
            </a:r>
            <a:endParaRPr lang="es-ES" sz="2000" b="1" dirty="0">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1C1C98D7-F460-44F6-8945-C4FAFA4156AE}"/>
              </a:ext>
            </a:extLst>
          </p:cNvPr>
          <p:cNvSpPr>
            <a:spLocks noGrp="1"/>
          </p:cNvSpPr>
          <p:nvPr>
            <p:ph type="title"/>
          </p:nvPr>
        </p:nvSpPr>
        <p:spPr>
          <a:xfrm>
            <a:off x="127246" y="202019"/>
            <a:ext cx="11937505" cy="833926"/>
          </a:xfrm>
          <a:ln w="19050">
            <a:solidFill>
              <a:schemeClr val="bg1"/>
            </a:solidFill>
          </a:ln>
        </p:spPr>
        <p:txBody>
          <a:bodyPr>
            <a:noAutofit/>
          </a:bodyPr>
          <a:lstStyle/>
          <a:p>
            <a:pPr algn="ctr"/>
            <a:r>
              <a:rPr lang="es-ES" sz="2800" b="1" u="sng" dirty="0" smtClean="0">
                <a:solidFill>
                  <a:srgbClr val="C8006E"/>
                </a:solidFill>
                <a:latin typeface="Arial" panose="020B0604020202020204" pitchFamily="34" charset="0"/>
                <a:cs typeface="Arial" panose="020B0604020202020204" pitchFamily="34" charset="0"/>
              </a:rPr>
              <a:t>(</a:t>
            </a:r>
            <a:r>
              <a:rPr lang="es-ES" sz="2800" b="1" u="sng" dirty="0">
                <a:solidFill>
                  <a:srgbClr val="C8006E"/>
                </a:solidFill>
                <a:latin typeface="Arial" panose="020B0604020202020204" pitchFamily="34" charset="0"/>
                <a:cs typeface="Arial" panose="020B0604020202020204" pitchFamily="34" charset="0"/>
              </a:rPr>
              <a:t>Acuerdo INE/CIGYND/1/2021)</a:t>
            </a:r>
            <a:endParaRPr lang="es-MX" sz="2800" b="1" dirty="0">
              <a:solidFill>
                <a:srgbClr val="C800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3454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BA550D99-9B33-4FCC-9FBC-89AB9E6A556E}"/>
              </a:ext>
            </a:extLst>
          </p:cNvPr>
          <p:cNvSpPr txBox="1"/>
          <p:nvPr/>
        </p:nvSpPr>
        <p:spPr>
          <a:xfrm>
            <a:off x="-116732" y="1673478"/>
            <a:ext cx="11917017" cy="3770263"/>
          </a:xfrm>
          <a:prstGeom prst="rect">
            <a:avLst/>
          </a:prstGeom>
          <a:noFill/>
        </p:spPr>
        <p:txBody>
          <a:bodyPr wrap="square" rtlCol="0">
            <a:spAutoFit/>
          </a:bodyPr>
          <a:lstStyle/>
          <a:p>
            <a:pPr marL="742950" lvl="1" indent="-285750" algn="just">
              <a:buFont typeface="Wingdings" panose="05000000000000000000" pitchFamily="2" charset="2"/>
              <a:buChar char="Ø"/>
            </a:pPr>
            <a:endParaRPr lang="es-ES" sz="2300" b="1"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s-ES" sz="2400" b="1" dirty="0">
                <a:latin typeface="Arial" panose="020B0604020202020204" pitchFamily="34" charset="0"/>
                <a:cs typeface="Arial" panose="020B0604020202020204" pitchFamily="34" charset="0"/>
              </a:rPr>
              <a:t>¿Es obligatorio que los OPL implementen su propio sistema o es suficiente que la información que presenten en su pagina oficial de internet sea la que genere el Sistema Nacional?</a:t>
            </a:r>
            <a:r>
              <a:rPr lang="es-ES" sz="2400" dirty="0">
                <a:latin typeface="Arial" panose="020B0604020202020204" pitchFamily="34" charset="0"/>
                <a:cs typeface="Arial" panose="020B0604020202020204" pitchFamily="34" charset="0"/>
              </a:rPr>
              <a:t> Es obligatoria la implementación a nivel estatal.</a:t>
            </a:r>
          </a:p>
          <a:p>
            <a:pPr lvl="1" algn="just"/>
            <a:endParaRPr lang="es-ES" sz="2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s-ES" sz="2400" b="1" dirty="0">
                <a:latin typeface="Arial" panose="020B0604020202020204" pitchFamily="34" charset="0"/>
                <a:cs typeface="Arial" panose="020B0604020202020204" pitchFamily="34" charset="0"/>
              </a:rPr>
              <a:t>De ser el caso, ¿los OPL pueden utilizar la herramienta informática creada por el INE a fin de llevar a cabo los registros de personas sancionadas por VPMRG a nivel local? </a:t>
            </a:r>
            <a:r>
              <a:rPr lang="es-ES" sz="2400" dirty="0">
                <a:latin typeface="Arial" panose="020B0604020202020204" pitchFamily="34" charset="0"/>
                <a:cs typeface="Arial" panose="020B0604020202020204" pitchFamily="34" charset="0"/>
              </a:rPr>
              <a:t>Si bien los OPL pueden alojar una liga al sitio público del </a:t>
            </a:r>
            <a:r>
              <a:rPr lang="es-ES" sz="2400" i="1" dirty="0">
                <a:latin typeface="Arial" panose="020B0604020202020204" pitchFamily="34" charset="0"/>
                <a:cs typeface="Arial" panose="020B0604020202020204" pitchFamily="34" charset="0"/>
              </a:rPr>
              <a:t>Registro </a:t>
            </a:r>
            <a:r>
              <a:rPr lang="es-ES" sz="2400" dirty="0">
                <a:latin typeface="Arial" panose="020B0604020202020204" pitchFamily="34" charset="0"/>
                <a:cs typeface="Arial" panose="020B0604020202020204" pitchFamily="34" charset="0"/>
              </a:rPr>
              <a:t>en su página web oficial; tal circunstancia no los exime de crear un registro público estatal propio.</a:t>
            </a:r>
            <a:endParaRPr lang="es-MX" sz="24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5" name="Título 1">
            <a:extLst>
              <a:ext uri="{FF2B5EF4-FFF2-40B4-BE49-F238E27FC236}">
                <a16:creationId xmlns:a16="http://schemas.microsoft.com/office/drawing/2014/main" id="{F8A2D2EA-18D8-4BD8-81EC-E656EE64EDBF}"/>
              </a:ext>
            </a:extLst>
          </p:cNvPr>
          <p:cNvSpPr>
            <a:spLocks noGrp="1"/>
          </p:cNvSpPr>
          <p:nvPr>
            <p:ph type="title"/>
          </p:nvPr>
        </p:nvSpPr>
        <p:spPr>
          <a:xfrm>
            <a:off x="722328" y="1001500"/>
            <a:ext cx="10747344" cy="825518"/>
          </a:xfrm>
          <a:ln w="19050">
            <a:solidFill>
              <a:schemeClr val="bg1"/>
            </a:solidFill>
          </a:ln>
        </p:spPr>
        <p:txBody>
          <a:bodyPr>
            <a:noAutofit/>
          </a:bodyPr>
          <a:lstStyle/>
          <a:p>
            <a:pPr algn="ctr"/>
            <a:r>
              <a:rPr lang="es-ES" sz="2800" b="1" u="sng" dirty="0" smtClean="0">
                <a:solidFill>
                  <a:srgbClr val="C8006E"/>
                </a:solidFill>
                <a:latin typeface="Arial" panose="020B0604020202020204" pitchFamily="34" charset="0"/>
                <a:cs typeface="Arial" panose="020B0604020202020204" pitchFamily="34" charset="0"/>
              </a:rPr>
              <a:t>(</a:t>
            </a:r>
            <a:r>
              <a:rPr lang="es-ES" sz="2800" b="1" u="sng" dirty="0">
                <a:solidFill>
                  <a:srgbClr val="C8006E"/>
                </a:solidFill>
                <a:latin typeface="Arial" panose="020B0604020202020204" pitchFamily="34" charset="0"/>
                <a:cs typeface="Arial" panose="020B0604020202020204" pitchFamily="34" charset="0"/>
              </a:rPr>
              <a:t>Acuerdo INE/CIGYND/1/2021)</a:t>
            </a:r>
            <a:endParaRPr lang="es-MX" sz="2800" b="1" dirty="0">
              <a:solidFill>
                <a:srgbClr val="C800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33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BA550D99-9B33-4FCC-9FBC-89AB9E6A556E}"/>
              </a:ext>
            </a:extLst>
          </p:cNvPr>
          <p:cNvSpPr txBox="1"/>
          <p:nvPr/>
        </p:nvSpPr>
        <p:spPr>
          <a:xfrm>
            <a:off x="343461" y="1658091"/>
            <a:ext cx="11505071" cy="5078313"/>
          </a:xfrm>
          <a:prstGeom prst="rect">
            <a:avLst/>
          </a:prstGeom>
          <a:noFill/>
        </p:spPr>
        <p:txBody>
          <a:bodyPr wrap="square" rtlCol="0">
            <a:spAutoFit/>
          </a:bodyPr>
          <a:lstStyle/>
          <a:p>
            <a:pPr algn="just"/>
            <a:r>
              <a:rPr lang="es-MX" sz="2700" b="1" dirty="0">
                <a:latin typeface="Arial" panose="020B0604020202020204" pitchFamily="34" charset="0"/>
                <a:cs typeface="Arial" panose="020B0604020202020204" pitchFamily="34" charset="0"/>
              </a:rPr>
              <a:t>Objeto: </a:t>
            </a:r>
            <a:r>
              <a:rPr lang="es-MX" sz="2700" dirty="0">
                <a:latin typeface="Arial" panose="020B0604020202020204" pitchFamily="34" charset="0"/>
                <a:cs typeface="Arial" panose="020B0604020202020204" pitchFamily="34" charset="0"/>
              </a:rPr>
              <a:t>Establecer los mecanismos necesarios para que las autoridades electorales administrativas (INE-OPLE) lleven a cabo su obligación de </a:t>
            </a:r>
            <a:r>
              <a:rPr lang="es-MX" sz="2700" b="1" dirty="0">
                <a:latin typeface="Arial" panose="020B0604020202020204" pitchFamily="34" charset="0"/>
                <a:cs typeface="Arial" panose="020B0604020202020204" pitchFamily="34" charset="0"/>
              </a:rPr>
              <a:t>registrar en el sistema informático</a:t>
            </a:r>
            <a:r>
              <a:rPr lang="es-MX" sz="2700" dirty="0">
                <a:latin typeface="Arial" panose="020B0604020202020204" pitchFamily="34" charset="0"/>
                <a:cs typeface="Arial" panose="020B0604020202020204" pitchFamily="34" charset="0"/>
              </a:rPr>
              <a:t> la información sobre las personas sancionadas, en un plazo </a:t>
            </a:r>
            <a:r>
              <a:rPr lang="es-MX" sz="2700" u="sng" dirty="0">
                <a:latin typeface="Arial" panose="020B0604020202020204" pitchFamily="34" charset="0"/>
                <a:cs typeface="Arial" panose="020B0604020202020204" pitchFamily="34" charset="0"/>
              </a:rPr>
              <a:t>no mayor a 24 horas contadas a partir de que una resolución o sentencia firme o ejecutoriada cause estado</a:t>
            </a:r>
            <a:r>
              <a:rPr lang="es-MX" sz="2700" dirty="0">
                <a:latin typeface="Arial" panose="020B0604020202020204" pitchFamily="34" charset="0"/>
                <a:cs typeface="Arial" panose="020B0604020202020204" pitchFamily="34" charset="0"/>
              </a:rPr>
              <a:t>.</a:t>
            </a:r>
          </a:p>
          <a:p>
            <a:pPr algn="just"/>
            <a:endParaRPr lang="es-MX" sz="2700" dirty="0">
              <a:latin typeface="Arial" panose="020B0604020202020204" pitchFamily="34" charset="0"/>
              <a:cs typeface="Arial" panose="020B0604020202020204" pitchFamily="34" charset="0"/>
            </a:endParaRPr>
          </a:p>
          <a:p>
            <a:pPr algn="just"/>
            <a:r>
              <a:rPr lang="es-MX" sz="2700" dirty="0">
                <a:latin typeface="Arial" panose="020B0604020202020204" pitchFamily="34" charset="0"/>
                <a:cs typeface="Arial" panose="020B0604020202020204" pitchFamily="34" charset="0"/>
              </a:rPr>
              <a:t>Se elaboró una </a:t>
            </a:r>
            <a:r>
              <a:rPr lang="es-MX" sz="2700" b="1" dirty="0">
                <a:latin typeface="Arial" panose="020B0604020202020204" pitchFamily="34" charset="0"/>
                <a:cs typeface="Arial" panose="020B0604020202020204" pitchFamily="34" charset="0"/>
              </a:rPr>
              <a:t>propuesta de convenio </a:t>
            </a:r>
            <a:r>
              <a:rPr lang="es-MX" sz="2700" dirty="0">
                <a:latin typeface="Arial" panose="020B0604020202020204" pitchFamily="34" charset="0"/>
                <a:cs typeface="Arial" panose="020B0604020202020204" pitchFamily="34" charset="0"/>
              </a:rPr>
              <a:t>que se trabajó con los OPLE, a la cual se le impactaron observaciones realizadas la Dirección Jurídica y de la Secretaría Ejecutiva. Actualmente, se han remitido a cada uno de los institutos locales la versión final para que procedan a enviar sus ultimas observaciones o visto bueno. Hecho lo anterior se procederá a la firma electrónica. </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7" name="Título 1">
            <a:extLst>
              <a:ext uri="{FF2B5EF4-FFF2-40B4-BE49-F238E27FC236}">
                <a16:creationId xmlns:a16="http://schemas.microsoft.com/office/drawing/2014/main" id="{456F4624-F88E-4E3E-8672-820C6BA6FC66}"/>
              </a:ext>
            </a:extLst>
          </p:cNvPr>
          <p:cNvSpPr>
            <a:spLocks noGrp="1"/>
          </p:cNvSpPr>
          <p:nvPr>
            <p:ph type="title"/>
          </p:nvPr>
        </p:nvSpPr>
        <p:spPr>
          <a:xfrm>
            <a:off x="1720849" y="435028"/>
            <a:ext cx="10298028" cy="1149234"/>
          </a:xfrm>
          <a:ln w="19050">
            <a:solidFill>
              <a:schemeClr val="bg1"/>
            </a:solidFill>
          </a:ln>
        </p:spPr>
        <p:txBody>
          <a:bodyPr>
            <a:noAutofit/>
          </a:bodyPr>
          <a:lstStyle/>
          <a:p>
            <a:pPr algn="ctr"/>
            <a:r>
              <a:rPr lang="es-ES" sz="2750" b="1" dirty="0">
                <a:solidFill>
                  <a:srgbClr val="C8006E"/>
                </a:solidFill>
                <a:latin typeface="Arial" panose="020B0604020202020204" pitchFamily="34" charset="0"/>
                <a:cs typeface="Arial" panose="020B0604020202020204" pitchFamily="34" charset="0"/>
              </a:rPr>
              <a:t>Celebración de convenios de colaboración entre el Instituto Nacional Electoral y los Organismos Públicos Locales Electorales (OPLE).</a:t>
            </a:r>
            <a:endParaRPr lang="es-MX" sz="2750" b="1" dirty="0">
              <a:solidFill>
                <a:srgbClr val="C800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164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BA550D99-9B33-4FCC-9FBC-89AB9E6A556E}"/>
              </a:ext>
            </a:extLst>
          </p:cNvPr>
          <p:cNvSpPr txBox="1"/>
          <p:nvPr/>
        </p:nvSpPr>
        <p:spPr>
          <a:xfrm>
            <a:off x="173123" y="1695593"/>
            <a:ext cx="11848533" cy="4154984"/>
          </a:xfrm>
          <a:prstGeom prst="rect">
            <a:avLst/>
          </a:prstGeom>
          <a:noFill/>
        </p:spPr>
        <p:txBody>
          <a:bodyPr wrap="square" rtlCol="0">
            <a:spAutoFit/>
          </a:bodyPr>
          <a:lstStyle/>
          <a:p>
            <a:pPr algn="just"/>
            <a:r>
              <a:rPr lang="es-ES" sz="2400" dirty="0">
                <a:latin typeface="Arial" panose="020B0604020202020204" pitchFamily="34" charset="0"/>
                <a:cs typeface="Arial" panose="020B0604020202020204" pitchFamily="34" charset="0"/>
              </a:rPr>
              <a:t>El artículo 3, párrafo 6 de los Lineamientos, establecen que el INE y los OPLE deberán celebrar convenios de colaboración o establecer otros mecanismos de colaboración o coordinación con las autoridades administrativas, jurisdiccionales y penales tanto federales y locales, </a:t>
            </a:r>
            <a:r>
              <a:rPr lang="es-ES" sz="2400" b="1" dirty="0">
                <a:latin typeface="Arial" panose="020B0604020202020204" pitchFamily="34" charset="0"/>
                <a:cs typeface="Arial" panose="020B0604020202020204" pitchFamily="34" charset="0"/>
              </a:rPr>
              <a:t>para que informen a la autoridad que corresponda, según su ámbito de competencia, los casos de violencia política contra las mujeres en razón de género que conozcan</a:t>
            </a:r>
            <a:r>
              <a:rPr lang="es-ES" sz="2400" dirty="0">
                <a:latin typeface="Arial" panose="020B0604020202020204" pitchFamily="34" charset="0"/>
                <a:cs typeface="Arial" panose="020B0604020202020204" pitchFamily="34" charset="0"/>
              </a:rPr>
              <a:t>, con la finalidad de mantener actualizado el Registro.</a:t>
            </a:r>
          </a:p>
          <a:p>
            <a:pPr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Se sugiere celebrar convenios con: 1. Tribunal Estatal Electoral; 2. Comisión Estatal de Derechos Humanos; 3. Contraloría del Estado; 4. Fiscalía General del Estado; 5. Tribunal Superior de Justicia.</a:t>
            </a:r>
            <a:endParaRPr lang="es-MX" sz="24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7" name="Título 1">
            <a:extLst>
              <a:ext uri="{FF2B5EF4-FFF2-40B4-BE49-F238E27FC236}">
                <a16:creationId xmlns:a16="http://schemas.microsoft.com/office/drawing/2014/main" id="{456F4624-F88E-4E3E-8672-820C6BA6FC66}"/>
              </a:ext>
            </a:extLst>
          </p:cNvPr>
          <p:cNvSpPr>
            <a:spLocks noGrp="1"/>
          </p:cNvSpPr>
          <p:nvPr>
            <p:ph type="title"/>
          </p:nvPr>
        </p:nvSpPr>
        <p:spPr>
          <a:xfrm>
            <a:off x="1191038" y="342080"/>
            <a:ext cx="9809923" cy="1330686"/>
          </a:xfrm>
          <a:ln w="19050">
            <a:noFill/>
          </a:ln>
        </p:spPr>
        <p:txBody>
          <a:bodyPr>
            <a:noAutofit/>
          </a:bodyPr>
          <a:lstStyle/>
          <a:p>
            <a:pPr algn="ctr"/>
            <a:r>
              <a:rPr lang="es-ES" sz="2800" b="1" dirty="0">
                <a:solidFill>
                  <a:srgbClr val="C8006E"/>
                </a:solidFill>
                <a:latin typeface="Arial" panose="020B0604020202020204" pitchFamily="34" charset="0"/>
                <a:cs typeface="Arial" panose="020B0604020202020204" pitchFamily="34" charset="0"/>
              </a:rPr>
              <a:t>La importancia de la celebración de convenios de colaboración entre los OPLE y diversas autoridades a nivel estatal.</a:t>
            </a:r>
            <a:endParaRPr lang="es-MX" sz="2800" b="1" dirty="0">
              <a:solidFill>
                <a:srgbClr val="C800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1545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99627" y="365125"/>
            <a:ext cx="3745148" cy="1325563"/>
          </a:xfrm>
        </p:spPr>
        <p:txBody>
          <a:bodyPr>
            <a:normAutofit/>
          </a:bodyPr>
          <a:lstStyle/>
          <a:p>
            <a:r>
              <a:rPr lang="es-MX" sz="3800" b="1" dirty="0">
                <a:solidFill>
                  <a:srgbClr val="C8006E"/>
                </a:solidFill>
                <a:latin typeface="Arial" panose="020B0604020202020204" pitchFamily="34" charset="0"/>
                <a:cs typeface="Arial" panose="020B0604020202020204" pitchFamily="34" charset="0"/>
              </a:rPr>
              <a:t>Problemáticas</a:t>
            </a:r>
          </a:p>
        </p:txBody>
      </p:sp>
      <p:sp>
        <p:nvSpPr>
          <p:cNvPr id="3" name="Marcador de contenido 2"/>
          <p:cNvSpPr>
            <a:spLocks noGrp="1"/>
          </p:cNvSpPr>
          <p:nvPr>
            <p:ph idx="1"/>
          </p:nvPr>
        </p:nvSpPr>
        <p:spPr>
          <a:xfrm>
            <a:off x="589335" y="1493917"/>
            <a:ext cx="11165732" cy="3256738"/>
          </a:xfrm>
        </p:spPr>
        <p:txBody>
          <a:bodyPr>
            <a:normAutofit/>
          </a:bodyPr>
          <a:lstStyle/>
          <a:p>
            <a:r>
              <a:rPr lang="es-MX" sz="2400" dirty="0">
                <a:latin typeface="Arial" panose="020B0604020202020204" pitchFamily="34" charset="0"/>
                <a:cs typeface="Arial" panose="020B0604020202020204" pitchFamily="34" charset="0"/>
              </a:rPr>
              <a:t>Falta de adecuación normativa y emisión del Registro local en varias entidades. </a:t>
            </a:r>
          </a:p>
          <a:p>
            <a:r>
              <a:rPr lang="es-MX" sz="2400" dirty="0">
                <a:latin typeface="Arial" panose="020B0604020202020204" pitchFamily="34" charset="0"/>
                <a:cs typeface="Arial" panose="020B0604020202020204" pitchFamily="34" charset="0"/>
              </a:rPr>
              <a:t>Cambio constante de los enlaces. </a:t>
            </a:r>
          </a:p>
          <a:p>
            <a:r>
              <a:rPr lang="es-MX" sz="2400" dirty="0">
                <a:latin typeface="Arial" panose="020B0604020202020204" pitchFamily="34" charset="0"/>
                <a:cs typeface="Arial" panose="020B0604020202020204" pitchFamily="34" charset="0"/>
              </a:rPr>
              <a:t>Inasistencia a las reuniones celebradas entre el INE-OPL.</a:t>
            </a:r>
          </a:p>
          <a:p>
            <a:r>
              <a:rPr lang="es-MX" sz="2400" dirty="0">
                <a:latin typeface="Arial" panose="020B0604020202020204" pitchFamily="34" charset="0"/>
                <a:cs typeface="Arial" panose="020B0604020202020204" pitchFamily="34" charset="0"/>
              </a:rPr>
              <a:t>Falta de comunicación con los enlaces. </a:t>
            </a:r>
          </a:p>
          <a:p>
            <a:r>
              <a:rPr lang="es-MX" sz="2400" dirty="0">
                <a:latin typeface="Arial" panose="020B0604020202020204" pitchFamily="34" charset="0"/>
                <a:cs typeface="Arial" panose="020B0604020202020204" pitchFamily="34" charset="0"/>
              </a:rPr>
              <a:t>Omisión en presentar información solicitada.</a:t>
            </a:r>
            <a:endParaRPr lang="es-MX" sz="2000" dirty="0"/>
          </a:p>
          <a:p>
            <a:endParaRPr lang="es-MX" dirty="0"/>
          </a:p>
        </p:txBody>
      </p:sp>
      <p:pic>
        <p:nvPicPr>
          <p:cNvPr id="4" name="Imagen 3"/>
          <p:cNvPicPr>
            <a:picLocks noChangeAspect="1"/>
          </p:cNvPicPr>
          <p:nvPr/>
        </p:nvPicPr>
        <p:blipFill>
          <a:blip r:embed="rId3"/>
          <a:stretch>
            <a:fillRect/>
          </a:stretch>
        </p:blipFill>
        <p:spPr>
          <a:xfrm>
            <a:off x="291375" y="230188"/>
            <a:ext cx="1511939" cy="530398"/>
          </a:xfrm>
          <a:prstGeom prst="rect">
            <a:avLst/>
          </a:prstGeom>
        </p:spPr>
      </p:pic>
      <p:sp>
        <p:nvSpPr>
          <p:cNvPr id="5" name="Rectángulo 4">
            <a:extLst>
              <a:ext uri="{FF2B5EF4-FFF2-40B4-BE49-F238E27FC236}">
                <a16:creationId xmlns:a16="http://schemas.microsoft.com/office/drawing/2014/main" id="{6D437EF7-7FA3-40B0-9044-6FA257C8955B}"/>
              </a:ext>
            </a:extLst>
          </p:cNvPr>
          <p:cNvSpPr/>
          <p:nvPr/>
        </p:nvSpPr>
        <p:spPr>
          <a:xfrm>
            <a:off x="478466" y="4553883"/>
            <a:ext cx="11387470" cy="1938992"/>
          </a:xfrm>
          <a:prstGeom prst="rect">
            <a:avLst/>
          </a:prstGeom>
        </p:spPr>
        <p:txBody>
          <a:bodyPr wrap="square">
            <a:spAutoFit/>
          </a:bodyPr>
          <a:lstStyle/>
          <a:p>
            <a:pPr algn="just"/>
            <a:r>
              <a:rPr lang="es-ES" sz="2400" b="1" dirty="0">
                <a:solidFill>
                  <a:srgbClr val="C8006E"/>
                </a:solidFill>
                <a:latin typeface="Arial" panose="020B0604020202020204" pitchFamily="34" charset="0"/>
                <a:cs typeface="Arial" panose="020B0604020202020204" pitchFamily="34" charset="0"/>
              </a:rPr>
              <a:t>El pasado tres de marzo, se realizó un requerimiento a los enlaces designados por los OPLE para el RNPSMVPG a través de correo electrónico a fin de actualizar la información que a continuación se muestra. Los estados que no dieron respuesta al aludido requerimiento son Guerrero, Morelos y Querétaro.</a:t>
            </a:r>
            <a:endParaRPr lang="es-MX" sz="2400" b="1" dirty="0">
              <a:solidFill>
                <a:srgbClr val="C800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330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23260" y="1277595"/>
            <a:ext cx="11562080" cy="5752469"/>
          </a:xfrm>
          <a:noFill/>
        </p:spPr>
        <p:txBody>
          <a:bodyPr>
            <a:noAutofit/>
          </a:bodyPr>
          <a:lstStyle/>
          <a:p>
            <a:pPr marL="0" indent="0" algn="just">
              <a:buNone/>
            </a:pPr>
            <a:r>
              <a:rPr lang="es-MX" sz="2400" dirty="0">
                <a:latin typeface="Arial" panose="020B0604020202020204" pitchFamily="34" charset="0"/>
                <a:ea typeface="ＭＳ Ｐゴシック" charset="0"/>
                <a:cs typeface="Arial" panose="020B0604020202020204" pitchFamily="34" charset="0"/>
              </a:rPr>
              <a:t>1. La SRX al modificar una sentencia del Tribunal local, tuvo por acreditada la </a:t>
            </a:r>
            <a:r>
              <a:rPr lang="es-MX" sz="2400" dirty="0">
                <a:latin typeface="Arial" panose="020B0604020202020204" pitchFamily="34" charset="0"/>
                <a:cs typeface="Arial" panose="020B0604020202020204" pitchFamily="34" charset="0"/>
              </a:rPr>
              <a:t>VPG y</a:t>
            </a:r>
            <a:r>
              <a:rPr lang="es-MX" sz="2400" dirty="0">
                <a:latin typeface="Arial" panose="020B0604020202020204" pitchFamily="34" charset="0"/>
                <a:ea typeface="ＭＳ Ｐゴシック" charset="0"/>
                <a:cs typeface="Arial" panose="020B0604020202020204" pitchFamily="34" charset="0"/>
              </a:rPr>
              <a:t>, entre otras determinaciones, vinculó al OPLE a integrar un </a:t>
            </a:r>
            <a:r>
              <a:rPr lang="es-MX" sz="2400" b="1" dirty="0">
                <a:latin typeface="Arial" panose="020B0604020202020204" pitchFamily="34" charset="0"/>
                <a:ea typeface="ＭＳ Ｐゴシック" charset="0"/>
                <a:cs typeface="Arial" panose="020B0604020202020204" pitchFamily="34" charset="0"/>
              </a:rPr>
              <a:t>registro de ciudadanos</a:t>
            </a:r>
            <a:r>
              <a:rPr lang="es-MX" sz="2400" dirty="0">
                <a:latin typeface="Arial" panose="020B0604020202020204" pitchFamily="34" charset="0"/>
                <a:ea typeface="ＭＳ Ｐゴシック" charset="0"/>
                <a:cs typeface="Arial" panose="020B0604020202020204" pitchFamily="34" charset="0"/>
              </a:rPr>
              <a:t> sancionados por esta conducta. </a:t>
            </a:r>
          </a:p>
          <a:p>
            <a:pPr marL="0" indent="0" algn="just">
              <a:buNone/>
            </a:pPr>
            <a:endParaRPr lang="es-ES" sz="2400" dirty="0">
              <a:latin typeface="Arial" panose="020B0604020202020204" pitchFamily="34" charset="0"/>
              <a:ea typeface="ＭＳ Ｐゴシック" charset="0"/>
              <a:cs typeface="Arial" panose="020B0604020202020204" pitchFamily="34" charset="0"/>
            </a:endParaRPr>
          </a:p>
          <a:p>
            <a:pPr marL="0" indent="0" algn="just">
              <a:buNone/>
            </a:pPr>
            <a:r>
              <a:rPr lang="es-ES" sz="2400" dirty="0">
                <a:latin typeface="Arial" panose="020B0604020202020204" pitchFamily="34" charset="0"/>
                <a:ea typeface="ＭＳ Ｐゴシック" charset="0"/>
                <a:cs typeface="Arial" panose="020B0604020202020204" pitchFamily="34" charset="0"/>
              </a:rPr>
              <a:t>2. Esta determinación llegó a la Sala Superior del TEPJF (SUP-REC-91/2020) y resolvió la validez y constitucionalidad de la </a:t>
            </a:r>
            <a:r>
              <a:rPr lang="es-MX" sz="2400" dirty="0">
                <a:latin typeface="Arial" panose="020B0604020202020204" pitchFamily="34" charset="0"/>
                <a:ea typeface="ＭＳ Ｐゴシック" charset="0"/>
                <a:cs typeface="Arial" panose="020B0604020202020204" pitchFamily="34" charset="0"/>
              </a:rPr>
              <a:t>integración de una lista de personas infractoras en </a:t>
            </a:r>
            <a:r>
              <a:rPr lang="es-MX" sz="2400" dirty="0">
                <a:latin typeface="Arial" panose="020B0604020202020204" pitchFamily="34" charset="0"/>
                <a:cs typeface="Arial" panose="020B0604020202020204" pitchFamily="34" charset="0"/>
              </a:rPr>
              <a:t>VPG,</a:t>
            </a:r>
            <a:r>
              <a:rPr lang="es-MX" sz="2400" dirty="0">
                <a:latin typeface="Arial" panose="020B0604020202020204" pitchFamily="34" charset="0"/>
                <a:ea typeface="ＭＳ Ｐゴシック" charset="0"/>
                <a:cs typeface="Arial" panose="020B0604020202020204" pitchFamily="34" charset="0"/>
              </a:rPr>
              <a:t> señalando:</a:t>
            </a:r>
          </a:p>
          <a:p>
            <a:pPr algn="just"/>
            <a:r>
              <a:rPr lang="es-MX" sz="2400" dirty="0">
                <a:latin typeface="Arial" panose="020B0604020202020204" pitchFamily="34" charset="0"/>
                <a:ea typeface="ＭＳ Ｐゴシック" charset="0"/>
                <a:cs typeface="Arial" panose="020B0604020202020204" pitchFamily="34" charset="0"/>
              </a:rPr>
              <a:t>Que estos registros son acorde al mandato constitucional al establecer un </a:t>
            </a:r>
            <a:r>
              <a:rPr lang="es-MX" sz="2400" b="1" dirty="0">
                <a:latin typeface="Arial" panose="020B0604020202020204" pitchFamily="34" charset="0"/>
                <a:ea typeface="ＭＳ Ｐゴシック" charset="0"/>
                <a:cs typeface="Arial" panose="020B0604020202020204" pitchFamily="34" charset="0"/>
              </a:rPr>
              <a:t>instrumento que permita verificar si una persona cumple el requisito de modo honesto de vivir </a:t>
            </a:r>
            <a:r>
              <a:rPr lang="es-MX" sz="2400" dirty="0">
                <a:latin typeface="Arial" panose="020B0604020202020204" pitchFamily="34" charset="0"/>
                <a:ea typeface="ＭＳ Ｐゴシック" charset="0"/>
                <a:cs typeface="Arial" panose="020B0604020202020204" pitchFamily="34" charset="0"/>
              </a:rPr>
              <a:t>y en consecuencia pueda competir y registrarse para algún cargo de elección popular.</a:t>
            </a:r>
          </a:p>
          <a:p>
            <a:pPr algn="just"/>
            <a:r>
              <a:rPr lang="es-MX" sz="2400" dirty="0">
                <a:latin typeface="Arial" panose="020B0604020202020204" pitchFamily="34" charset="0"/>
                <a:ea typeface="ＭＳ Ｐゴシック" charset="0"/>
                <a:cs typeface="Arial" panose="020B0604020202020204" pitchFamily="34" charset="0"/>
              </a:rPr>
              <a:t>Que NO se trata propiamente de una sanción, sino que forma parte de la </a:t>
            </a:r>
            <a:r>
              <a:rPr lang="es-MX" sz="2400" b="1" dirty="0">
                <a:latin typeface="Arial" panose="020B0604020202020204" pitchFamily="34" charset="0"/>
                <a:ea typeface="ＭＳ Ｐゴシック" charset="0"/>
                <a:cs typeface="Arial" panose="020B0604020202020204" pitchFamily="34" charset="0"/>
              </a:rPr>
              <a:t>reparación integral </a:t>
            </a:r>
            <a:r>
              <a:rPr lang="es-MX" sz="2400" dirty="0">
                <a:latin typeface="Arial" panose="020B0604020202020204" pitchFamily="34" charset="0"/>
                <a:ea typeface="ＭＳ Ｐゴシック" charset="0"/>
                <a:cs typeface="Arial" panose="020B0604020202020204" pitchFamily="34" charset="0"/>
              </a:rPr>
              <a:t>que deben garantizar las autoridades, como garantía de no repetición.</a:t>
            </a:r>
            <a:endParaRPr lang="es-ES" sz="2400" dirty="0">
              <a:latin typeface="Arial" panose="020B0604020202020204" pitchFamily="34" charset="0"/>
              <a:ea typeface="ＭＳ Ｐゴシック" charset="0"/>
              <a:cs typeface="Arial" panose="020B0604020202020204" pitchFamily="34" charset="0"/>
            </a:endParaRPr>
          </a:p>
          <a:p>
            <a:pPr marL="0" indent="0" algn="just">
              <a:buNone/>
            </a:pPr>
            <a:endParaRPr lang="es-MX" sz="2000" dirty="0">
              <a:latin typeface="Arial" panose="020B0604020202020204" pitchFamily="34" charset="0"/>
              <a:ea typeface="ＭＳ Ｐゴシック" charset="0"/>
              <a:cs typeface="Arial" panose="020B0604020202020204" pitchFamily="34" charset="0"/>
            </a:endParaRPr>
          </a:p>
        </p:txBody>
      </p:sp>
      <p:sp>
        <p:nvSpPr>
          <p:cNvPr id="2" name="Título 1">
            <a:extLst>
              <a:ext uri="{FF2B5EF4-FFF2-40B4-BE49-F238E27FC236}">
                <a16:creationId xmlns:a16="http://schemas.microsoft.com/office/drawing/2014/main" id="{456F4624-F88E-4E3E-8672-820C6BA6FC66}"/>
              </a:ext>
            </a:extLst>
          </p:cNvPr>
          <p:cNvSpPr>
            <a:spLocks noGrp="1"/>
          </p:cNvSpPr>
          <p:nvPr>
            <p:ph type="title"/>
          </p:nvPr>
        </p:nvSpPr>
        <p:spPr>
          <a:xfrm>
            <a:off x="1202269" y="196332"/>
            <a:ext cx="9787461" cy="1053548"/>
          </a:xfrm>
        </p:spPr>
        <p:txBody>
          <a:bodyPr>
            <a:noAutofit/>
          </a:bodyPr>
          <a:lstStyle/>
          <a:p>
            <a:pPr algn="ctr"/>
            <a:r>
              <a:rPr lang="es-MX" sz="2800" b="1" dirty="0">
                <a:solidFill>
                  <a:srgbClr val="C8006E"/>
                </a:solidFill>
                <a:latin typeface="Arial" panose="020B0604020202020204" pitchFamily="34" charset="0"/>
                <a:cs typeface="Arial" panose="020B0604020202020204" pitchFamily="34" charset="0"/>
              </a:rPr>
              <a:t>¿Cómo se originaron los Lineamientos del </a:t>
            </a:r>
            <a:r>
              <a:rPr lang="es-MX" sz="2800" b="1" dirty="0" err="1">
                <a:solidFill>
                  <a:srgbClr val="C8006E"/>
                </a:solidFill>
                <a:latin typeface="Arial" panose="020B0604020202020204" pitchFamily="34" charset="0"/>
                <a:cs typeface="Arial" panose="020B0604020202020204" pitchFamily="34" charset="0"/>
              </a:rPr>
              <a:t>RNPSVPcMG</a:t>
            </a:r>
            <a:r>
              <a:rPr lang="es-MX" sz="2800" b="1" dirty="0">
                <a:solidFill>
                  <a:srgbClr val="C8006E"/>
                </a:solidFill>
                <a:latin typeface="Arial" panose="020B0604020202020204" pitchFamily="34" charset="0"/>
                <a:cs typeface="Arial" panose="020B0604020202020204" pitchFamily="34" charset="0"/>
              </a:rPr>
              <a:t>?</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Tree>
    <p:extLst>
      <p:ext uri="{BB962C8B-B14F-4D97-AF65-F5344CB8AC3E}">
        <p14:creationId xmlns:p14="http://schemas.microsoft.com/office/powerpoint/2010/main" val="3359241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3140" y="681037"/>
            <a:ext cx="10515600" cy="1325563"/>
          </a:xfrm>
        </p:spPr>
        <p:txBody>
          <a:bodyPr>
            <a:normAutofit fontScale="90000"/>
          </a:bodyPr>
          <a:lstStyle/>
          <a:p>
            <a:pPr algn="ctr"/>
            <a:r>
              <a:rPr lang="es-ES" sz="3100" b="1" dirty="0">
                <a:solidFill>
                  <a:srgbClr val="C8006E"/>
                </a:solidFill>
                <a:latin typeface="Arial" panose="020B0604020202020204" pitchFamily="34" charset="0"/>
                <a:cs typeface="Arial" panose="020B0604020202020204" pitchFamily="34" charset="0"/>
              </a:rPr>
              <a:t>ORGANISMOS PÚBLICOS ELECTORALES DE LA REPÚBLICA (OPL)</a:t>
            </a:r>
            <a:r>
              <a:rPr lang="es-MX" sz="3100" dirty="0">
                <a:solidFill>
                  <a:srgbClr val="C8006E"/>
                </a:solidFill>
                <a:latin typeface="Arial" panose="020B0604020202020204" pitchFamily="34" charset="0"/>
                <a:cs typeface="Arial" panose="020B0604020202020204" pitchFamily="34" charset="0"/>
              </a:rPr>
              <a:t/>
            </a:r>
            <a:br>
              <a:rPr lang="es-MX" sz="3100" dirty="0">
                <a:solidFill>
                  <a:srgbClr val="C8006E"/>
                </a:solidFill>
                <a:latin typeface="Arial" panose="020B0604020202020204" pitchFamily="34" charset="0"/>
                <a:cs typeface="Arial" panose="020B0604020202020204" pitchFamily="34" charset="0"/>
              </a:rPr>
            </a:br>
            <a:r>
              <a:rPr lang="es-ES" sz="3100" dirty="0">
                <a:solidFill>
                  <a:srgbClr val="C8006E"/>
                </a:solidFill>
                <a:latin typeface="Arial" panose="020B0604020202020204" pitchFamily="34" charset="0"/>
                <a:cs typeface="Arial" panose="020B0604020202020204" pitchFamily="34" charset="0"/>
              </a:rPr>
              <a:t>  -</a:t>
            </a:r>
            <a:r>
              <a:rPr lang="es-ES" sz="3100" b="1" dirty="0">
                <a:solidFill>
                  <a:srgbClr val="C8006E"/>
                </a:solidFill>
                <a:latin typeface="Arial" panose="020B0604020202020204" pitchFamily="34" charset="0"/>
                <a:cs typeface="Arial" panose="020B0604020202020204" pitchFamily="34" charset="0"/>
              </a:rPr>
              <a:t>OPL que cuentan con Lineamientos y Registro estatal</a:t>
            </a:r>
            <a:r>
              <a:rPr lang="es-ES" sz="3100" dirty="0">
                <a:solidFill>
                  <a:srgbClr val="C8006E"/>
                </a:solidFill>
                <a:latin typeface="Arial" panose="020B0604020202020204" pitchFamily="34" charset="0"/>
                <a:cs typeface="Arial" panose="020B0604020202020204" pitchFamily="34" charset="0"/>
              </a:rPr>
              <a:t>-</a:t>
            </a:r>
            <a:r>
              <a:rPr lang="es-MX" dirty="0"/>
              <a:t/>
            </a:r>
            <a:br>
              <a:rPr lang="es-MX" dirty="0"/>
            </a:br>
            <a:endParaRPr lang="es-MX" dirty="0"/>
          </a:p>
        </p:txBody>
      </p:sp>
      <p:sp>
        <p:nvSpPr>
          <p:cNvPr id="3" name="Marcador de contenido 2"/>
          <p:cNvSpPr>
            <a:spLocks noGrp="1"/>
          </p:cNvSpPr>
          <p:nvPr>
            <p:ph idx="1"/>
          </p:nvPr>
        </p:nvSpPr>
        <p:spPr>
          <a:xfrm>
            <a:off x="2847753" y="2006600"/>
            <a:ext cx="8591107" cy="4351338"/>
          </a:xfrm>
        </p:spPr>
        <p:txBody>
          <a:bodyPr numCol="2">
            <a:noAutofit/>
          </a:bodyPr>
          <a:lstStyle/>
          <a:p>
            <a:pPr lvl="0"/>
            <a:r>
              <a:rPr lang="es-ES" sz="3200" dirty="0">
                <a:latin typeface="Arial" panose="020B0604020202020204" pitchFamily="34" charset="0"/>
                <a:cs typeface="Arial" panose="020B0604020202020204" pitchFamily="34" charset="0"/>
              </a:rPr>
              <a:t>Chiapas</a:t>
            </a:r>
          </a:p>
          <a:p>
            <a:pPr lvl="0"/>
            <a:r>
              <a:rPr lang="es-ES" sz="3200" dirty="0">
                <a:latin typeface="Arial" panose="020B0604020202020204" pitchFamily="34" charset="0"/>
                <a:cs typeface="Arial" panose="020B0604020202020204" pitchFamily="34" charset="0"/>
              </a:rPr>
              <a:t>CDMX</a:t>
            </a:r>
          </a:p>
          <a:p>
            <a:pPr lvl="0"/>
            <a:r>
              <a:rPr lang="es-ES" sz="3200" dirty="0">
                <a:latin typeface="Arial" panose="020B0604020202020204" pitchFamily="34" charset="0"/>
                <a:cs typeface="Arial" panose="020B0604020202020204" pitchFamily="34" charset="0"/>
              </a:rPr>
              <a:t>Durango </a:t>
            </a:r>
          </a:p>
          <a:p>
            <a:pPr lvl="0"/>
            <a:r>
              <a:rPr lang="es-ES" sz="3200" dirty="0">
                <a:latin typeface="Arial" panose="020B0604020202020204" pitchFamily="34" charset="0"/>
                <a:cs typeface="Arial" panose="020B0604020202020204" pitchFamily="34" charset="0"/>
              </a:rPr>
              <a:t>Guerrero</a:t>
            </a:r>
          </a:p>
          <a:p>
            <a:pPr lvl="0"/>
            <a:r>
              <a:rPr lang="es-ES" sz="3200" dirty="0">
                <a:latin typeface="Arial" panose="020B0604020202020204" pitchFamily="34" charset="0"/>
                <a:cs typeface="Arial" panose="020B0604020202020204" pitchFamily="34" charset="0"/>
              </a:rPr>
              <a:t>Nuevo León </a:t>
            </a:r>
          </a:p>
          <a:p>
            <a:pPr lvl="0"/>
            <a:r>
              <a:rPr lang="es-ES" sz="3200" dirty="0">
                <a:latin typeface="Arial" panose="020B0604020202020204" pitchFamily="34" charset="0"/>
                <a:cs typeface="Arial" panose="020B0604020202020204" pitchFamily="34" charset="0"/>
              </a:rPr>
              <a:t>Oaxaca</a:t>
            </a:r>
          </a:p>
          <a:p>
            <a:pPr lvl="0"/>
            <a:r>
              <a:rPr lang="es-ES" sz="3200" dirty="0">
                <a:latin typeface="Arial" panose="020B0604020202020204" pitchFamily="34" charset="0"/>
                <a:cs typeface="Arial" panose="020B0604020202020204" pitchFamily="34" charset="0"/>
              </a:rPr>
              <a:t>Quintana Roo </a:t>
            </a:r>
          </a:p>
          <a:p>
            <a:pPr lvl="0"/>
            <a:r>
              <a:rPr lang="es-ES" sz="3200" dirty="0">
                <a:latin typeface="Arial" panose="020B0604020202020204" pitchFamily="34" charset="0"/>
                <a:cs typeface="Arial" panose="020B0604020202020204" pitchFamily="34" charset="0"/>
              </a:rPr>
              <a:t>San Luis Potosí </a:t>
            </a:r>
          </a:p>
          <a:p>
            <a:pPr lvl="0"/>
            <a:r>
              <a:rPr lang="es-ES" sz="3200" dirty="0">
                <a:latin typeface="Arial" panose="020B0604020202020204" pitchFamily="34" charset="0"/>
                <a:cs typeface="Arial" panose="020B0604020202020204" pitchFamily="34" charset="0"/>
              </a:rPr>
              <a:t>Sinaloa</a:t>
            </a:r>
          </a:p>
          <a:p>
            <a:pPr lvl="0"/>
            <a:r>
              <a:rPr lang="es-ES" sz="3200" dirty="0">
                <a:latin typeface="Arial" panose="020B0604020202020204" pitchFamily="34" charset="0"/>
                <a:cs typeface="Arial" panose="020B0604020202020204" pitchFamily="34" charset="0"/>
              </a:rPr>
              <a:t>Tabasco </a:t>
            </a:r>
          </a:p>
          <a:p>
            <a:pPr lvl="0"/>
            <a:r>
              <a:rPr lang="es-ES" sz="3200" dirty="0">
                <a:latin typeface="Arial" panose="020B0604020202020204" pitchFamily="34" charset="0"/>
                <a:cs typeface="Arial" panose="020B0604020202020204" pitchFamily="34" charset="0"/>
              </a:rPr>
              <a:t>Tamaulipas </a:t>
            </a:r>
          </a:p>
          <a:p>
            <a:pPr lvl="0"/>
            <a:r>
              <a:rPr lang="es-ES" sz="3200" dirty="0">
                <a:latin typeface="Arial" panose="020B0604020202020204" pitchFamily="34" charset="0"/>
                <a:cs typeface="Arial" panose="020B0604020202020204" pitchFamily="34" charset="0"/>
              </a:rPr>
              <a:t>Tlaxcala</a:t>
            </a:r>
          </a:p>
          <a:p>
            <a:pPr lvl="0"/>
            <a:r>
              <a:rPr lang="es-ES" sz="3200" dirty="0">
                <a:latin typeface="Arial" panose="020B0604020202020204" pitchFamily="34" charset="0"/>
                <a:cs typeface="Arial" panose="020B0604020202020204" pitchFamily="34" charset="0"/>
              </a:rPr>
              <a:t>Veracruz </a:t>
            </a:r>
          </a:p>
          <a:p>
            <a:pPr lvl="0"/>
            <a:r>
              <a:rPr lang="es-ES" sz="3200" dirty="0">
                <a:latin typeface="Arial" panose="020B0604020202020204" pitchFamily="34" charset="0"/>
                <a:cs typeface="Arial" panose="020B0604020202020204" pitchFamily="34" charset="0"/>
              </a:rPr>
              <a:t>Yucatán</a:t>
            </a:r>
          </a:p>
          <a:p>
            <a:pPr lvl="0"/>
            <a:r>
              <a:rPr lang="es-ES" sz="3200" dirty="0">
                <a:latin typeface="Arial" panose="020B0604020202020204" pitchFamily="34" charset="0"/>
                <a:cs typeface="Arial" panose="020B0604020202020204" pitchFamily="34" charset="0"/>
              </a:rPr>
              <a:t>Zacatecas</a:t>
            </a:r>
            <a:endParaRPr lang="es-MX"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63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60897" y="1457955"/>
            <a:ext cx="8481387" cy="2486724"/>
          </a:xfrm>
        </p:spPr>
        <p:txBody>
          <a:bodyPr numCol="2">
            <a:noAutofit/>
          </a:bodyPr>
          <a:lstStyle/>
          <a:p>
            <a:pPr lvl="0"/>
            <a:r>
              <a:rPr lang="es-ES" sz="3200" dirty="0">
                <a:latin typeface="Arial" panose="020B0604020202020204" pitchFamily="34" charset="0"/>
                <a:cs typeface="Arial" panose="020B0604020202020204" pitchFamily="34" charset="0"/>
              </a:rPr>
              <a:t>Baja California</a:t>
            </a:r>
            <a:endParaRPr lang="es-MX" sz="3200" dirty="0">
              <a:latin typeface="Arial" panose="020B0604020202020204" pitchFamily="34" charset="0"/>
              <a:cs typeface="Arial" panose="020B0604020202020204" pitchFamily="34" charset="0"/>
            </a:endParaRPr>
          </a:p>
          <a:p>
            <a:pPr lvl="0"/>
            <a:r>
              <a:rPr lang="es-ES" sz="3200" dirty="0">
                <a:latin typeface="Arial" panose="020B0604020202020204" pitchFamily="34" charset="0"/>
                <a:cs typeface="Arial" panose="020B0604020202020204" pitchFamily="34" charset="0"/>
              </a:rPr>
              <a:t>Baja California Sur</a:t>
            </a:r>
            <a:endParaRPr lang="es-MX" sz="3200" dirty="0">
              <a:latin typeface="Arial" panose="020B0604020202020204" pitchFamily="34" charset="0"/>
              <a:cs typeface="Arial" panose="020B0604020202020204" pitchFamily="34" charset="0"/>
            </a:endParaRPr>
          </a:p>
          <a:p>
            <a:pPr lvl="0"/>
            <a:r>
              <a:rPr lang="es-ES" sz="3200" dirty="0">
                <a:latin typeface="Arial" panose="020B0604020202020204" pitchFamily="34" charset="0"/>
                <a:cs typeface="Arial" panose="020B0604020202020204" pitchFamily="34" charset="0"/>
              </a:rPr>
              <a:t>Coahuila</a:t>
            </a:r>
          </a:p>
          <a:p>
            <a:pPr lvl="0"/>
            <a:r>
              <a:rPr lang="es-ES" sz="3200" dirty="0">
                <a:latin typeface="Arial" panose="020B0604020202020204" pitchFamily="34" charset="0"/>
                <a:cs typeface="Arial" panose="020B0604020202020204" pitchFamily="34" charset="0"/>
              </a:rPr>
              <a:t>Colima</a:t>
            </a:r>
          </a:p>
          <a:p>
            <a:pPr lvl="0"/>
            <a:r>
              <a:rPr lang="es-ES" sz="3200" dirty="0">
                <a:latin typeface="Arial" panose="020B0604020202020204" pitchFamily="34" charset="0"/>
                <a:cs typeface="Arial" panose="020B0604020202020204" pitchFamily="34" charset="0"/>
              </a:rPr>
              <a:t>Guanajuato</a:t>
            </a:r>
          </a:p>
          <a:p>
            <a:pPr lvl="0"/>
            <a:r>
              <a:rPr lang="es-ES" sz="3200" dirty="0">
                <a:latin typeface="Arial" panose="020B0604020202020204" pitchFamily="34" charset="0"/>
                <a:cs typeface="Arial" panose="020B0604020202020204" pitchFamily="34" charset="0"/>
              </a:rPr>
              <a:t>Morelos</a:t>
            </a:r>
          </a:p>
          <a:p>
            <a:pPr lvl="0"/>
            <a:r>
              <a:rPr lang="es-ES" sz="3200" dirty="0">
                <a:latin typeface="Arial" panose="020B0604020202020204" pitchFamily="34" charset="0"/>
                <a:cs typeface="Arial" panose="020B0604020202020204" pitchFamily="34" charset="0"/>
              </a:rPr>
              <a:t>Nayarit</a:t>
            </a:r>
          </a:p>
        </p:txBody>
      </p:sp>
      <p:sp>
        <p:nvSpPr>
          <p:cNvPr id="4" name="Rectángulo 3">
            <a:extLst>
              <a:ext uri="{FF2B5EF4-FFF2-40B4-BE49-F238E27FC236}">
                <a16:creationId xmlns:a16="http://schemas.microsoft.com/office/drawing/2014/main" id="{A0B7721C-6EC2-45D9-ACF2-B66CBB43AE99}"/>
              </a:ext>
            </a:extLst>
          </p:cNvPr>
          <p:cNvSpPr/>
          <p:nvPr/>
        </p:nvSpPr>
        <p:spPr>
          <a:xfrm>
            <a:off x="976423" y="3749456"/>
            <a:ext cx="10790274" cy="1200329"/>
          </a:xfrm>
          <a:prstGeom prst="rect">
            <a:avLst/>
          </a:prstGeom>
        </p:spPr>
        <p:txBody>
          <a:bodyPr wrap="square">
            <a:spAutoFit/>
          </a:bodyPr>
          <a:lstStyle/>
          <a:p>
            <a:r>
              <a:rPr lang="es-MX" sz="3600" b="1" dirty="0">
                <a:solidFill>
                  <a:srgbClr val="C8006E"/>
                </a:solidFill>
                <a:latin typeface="Arial" panose="020B0604020202020204" pitchFamily="34" charset="0"/>
                <a:cs typeface="Arial" panose="020B0604020202020204" pitchFamily="34" charset="0"/>
              </a:rPr>
              <a:t>OPL que no tienen Lineamientos, ni Registro estatal:</a:t>
            </a:r>
          </a:p>
        </p:txBody>
      </p:sp>
      <p:sp>
        <p:nvSpPr>
          <p:cNvPr id="5" name="Rectángulo 4">
            <a:extLst>
              <a:ext uri="{FF2B5EF4-FFF2-40B4-BE49-F238E27FC236}">
                <a16:creationId xmlns:a16="http://schemas.microsoft.com/office/drawing/2014/main" id="{AE26CB15-1680-4156-9EF2-46D7083F7116}"/>
              </a:ext>
            </a:extLst>
          </p:cNvPr>
          <p:cNvSpPr/>
          <p:nvPr/>
        </p:nvSpPr>
        <p:spPr>
          <a:xfrm>
            <a:off x="3460897" y="4349621"/>
            <a:ext cx="8305800" cy="5016758"/>
          </a:xfrm>
          <a:prstGeom prst="rect">
            <a:avLst/>
          </a:prstGeom>
        </p:spPr>
        <p:txBody>
          <a:bodyPr wrap="square" numCol="2">
            <a:spAutoFit/>
          </a:bodyPr>
          <a:lstStyle/>
          <a:p>
            <a:pPr marL="285750" indent="-285750">
              <a:buFont typeface="Arial" panose="020B0604020202020204" pitchFamily="34" charset="0"/>
              <a:buChar char="•"/>
            </a:pPr>
            <a:r>
              <a:rPr lang="es-MX" sz="3200" dirty="0">
                <a:solidFill>
                  <a:srgbClr val="201F1E"/>
                </a:solidFill>
                <a:latin typeface="Arial" panose="020B0604020202020204" pitchFamily="34" charset="0"/>
                <a:ea typeface="Calibri" panose="020F0502020204030204" pitchFamily="34" charset="0"/>
              </a:rPr>
              <a:t>Aguascalientes </a:t>
            </a:r>
          </a:p>
          <a:p>
            <a:pPr marL="285750" indent="-285750">
              <a:buFont typeface="Arial" panose="020B0604020202020204" pitchFamily="34" charset="0"/>
              <a:buChar char="•"/>
            </a:pPr>
            <a:r>
              <a:rPr lang="es-MX" sz="3200" dirty="0">
                <a:solidFill>
                  <a:srgbClr val="201F1E"/>
                </a:solidFill>
                <a:latin typeface="Arial" panose="020B0604020202020204" pitchFamily="34" charset="0"/>
                <a:ea typeface="Calibri" panose="020F0502020204030204" pitchFamily="34" charset="0"/>
              </a:rPr>
              <a:t>Campeche </a:t>
            </a:r>
          </a:p>
          <a:p>
            <a:pPr marL="285750" indent="-285750">
              <a:buFont typeface="Arial" panose="020B0604020202020204" pitchFamily="34" charset="0"/>
              <a:buChar char="•"/>
            </a:pPr>
            <a:r>
              <a:rPr lang="es-MX" sz="3200" dirty="0">
                <a:solidFill>
                  <a:srgbClr val="201F1E"/>
                </a:solidFill>
                <a:latin typeface="Arial" panose="020B0604020202020204" pitchFamily="34" charset="0"/>
                <a:ea typeface="Calibri" panose="020F0502020204030204" pitchFamily="34" charset="0"/>
              </a:rPr>
              <a:t>Chihuahua </a:t>
            </a:r>
          </a:p>
          <a:p>
            <a:pPr marL="285750" indent="-285750">
              <a:buFont typeface="Arial" panose="020B0604020202020204" pitchFamily="34" charset="0"/>
              <a:buChar char="•"/>
            </a:pPr>
            <a:r>
              <a:rPr lang="es-MX" sz="3200" dirty="0">
                <a:solidFill>
                  <a:srgbClr val="201F1E"/>
                </a:solidFill>
                <a:latin typeface="Arial" panose="020B0604020202020204" pitchFamily="34" charset="0"/>
                <a:ea typeface="Calibri" panose="020F0502020204030204" pitchFamily="34" charset="0"/>
              </a:rPr>
              <a:t>Hidalgo </a:t>
            </a:r>
          </a:p>
          <a:p>
            <a:pPr marL="285750" indent="-285750">
              <a:buFont typeface="Arial" panose="020B0604020202020204" pitchFamily="34" charset="0"/>
              <a:buChar char="•"/>
            </a:pPr>
            <a:r>
              <a:rPr lang="es-MX" sz="3200" dirty="0">
                <a:solidFill>
                  <a:srgbClr val="201F1E"/>
                </a:solidFill>
                <a:latin typeface="Arial" panose="020B0604020202020204" pitchFamily="34" charset="0"/>
                <a:ea typeface="Calibri" panose="020F0502020204030204" pitchFamily="34" charset="0"/>
              </a:rPr>
              <a:t>Jalisco</a:t>
            </a:r>
          </a:p>
          <a:p>
            <a:pPr marL="285750" indent="-285750">
              <a:buFont typeface="Arial" panose="020B0604020202020204" pitchFamily="34" charset="0"/>
              <a:buChar char="•"/>
            </a:pPr>
            <a:endParaRPr lang="es-MX" sz="3200" dirty="0">
              <a:solidFill>
                <a:srgbClr val="201F1E"/>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endParaRPr lang="es-MX" sz="3200" dirty="0">
              <a:solidFill>
                <a:srgbClr val="201F1E"/>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endParaRPr lang="es-MX" sz="3200" dirty="0">
              <a:solidFill>
                <a:srgbClr val="201F1E"/>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endParaRPr lang="es-MX" sz="3200" dirty="0">
              <a:solidFill>
                <a:srgbClr val="201F1E"/>
              </a:solidFill>
              <a:latin typeface="Arial" panose="020B0604020202020204" pitchFamily="34" charset="0"/>
              <a:ea typeface="Calibri" panose="020F0502020204030204" pitchFamily="34" charset="0"/>
            </a:endParaRPr>
          </a:p>
          <a:p>
            <a:endParaRPr lang="es-MX" sz="3200" dirty="0">
              <a:solidFill>
                <a:srgbClr val="201F1E"/>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s-MX" sz="3200" dirty="0">
                <a:solidFill>
                  <a:srgbClr val="201F1E"/>
                </a:solidFill>
                <a:latin typeface="Arial" panose="020B0604020202020204" pitchFamily="34" charset="0"/>
                <a:ea typeface="Calibri" panose="020F0502020204030204" pitchFamily="34" charset="0"/>
              </a:rPr>
              <a:t>México</a:t>
            </a:r>
          </a:p>
          <a:p>
            <a:pPr marL="285750" indent="-285750">
              <a:buFont typeface="Arial" panose="020B0604020202020204" pitchFamily="34" charset="0"/>
              <a:buChar char="•"/>
            </a:pPr>
            <a:r>
              <a:rPr lang="es-MX" sz="3200" dirty="0">
                <a:solidFill>
                  <a:srgbClr val="201F1E"/>
                </a:solidFill>
                <a:latin typeface="Arial" panose="020B0604020202020204" pitchFamily="34" charset="0"/>
                <a:ea typeface="Calibri" panose="020F0502020204030204" pitchFamily="34" charset="0"/>
              </a:rPr>
              <a:t>Michoacán</a:t>
            </a:r>
          </a:p>
          <a:p>
            <a:pPr marL="285750" indent="-285750">
              <a:buFont typeface="Arial" panose="020B0604020202020204" pitchFamily="34" charset="0"/>
              <a:buChar char="•"/>
            </a:pPr>
            <a:r>
              <a:rPr lang="es-MX" sz="3200" dirty="0">
                <a:solidFill>
                  <a:srgbClr val="201F1E"/>
                </a:solidFill>
                <a:latin typeface="Arial" panose="020B0604020202020204" pitchFamily="34" charset="0"/>
                <a:ea typeface="Calibri" panose="020F0502020204030204" pitchFamily="34" charset="0"/>
              </a:rPr>
              <a:t>Puebla</a:t>
            </a:r>
          </a:p>
          <a:p>
            <a:pPr marL="285750" indent="-285750">
              <a:buFont typeface="Arial" panose="020B0604020202020204" pitchFamily="34" charset="0"/>
              <a:buChar char="•"/>
            </a:pPr>
            <a:r>
              <a:rPr lang="es-MX" sz="3200" dirty="0">
                <a:solidFill>
                  <a:srgbClr val="201F1E"/>
                </a:solidFill>
                <a:latin typeface="Arial" panose="020B0604020202020204" pitchFamily="34" charset="0"/>
                <a:ea typeface="Calibri" panose="020F0502020204030204" pitchFamily="34" charset="0"/>
              </a:rPr>
              <a:t>Querétaro  </a:t>
            </a:r>
          </a:p>
          <a:p>
            <a:pPr marL="285750" indent="-285750">
              <a:buFont typeface="Arial" panose="020B0604020202020204" pitchFamily="34" charset="0"/>
              <a:buChar char="•"/>
            </a:pPr>
            <a:r>
              <a:rPr lang="es-MX" sz="3200" dirty="0">
                <a:solidFill>
                  <a:srgbClr val="201F1E"/>
                </a:solidFill>
                <a:latin typeface="Arial" panose="020B0604020202020204" pitchFamily="34" charset="0"/>
                <a:ea typeface="Calibri" panose="020F0502020204030204" pitchFamily="34" charset="0"/>
              </a:rPr>
              <a:t>Sonora</a:t>
            </a:r>
            <a:endParaRPr lang="es-MX" sz="3200" dirty="0"/>
          </a:p>
        </p:txBody>
      </p:sp>
      <p:sp>
        <p:nvSpPr>
          <p:cNvPr id="2" name="Rectángulo 1">
            <a:extLst>
              <a:ext uri="{FF2B5EF4-FFF2-40B4-BE49-F238E27FC236}">
                <a16:creationId xmlns:a16="http://schemas.microsoft.com/office/drawing/2014/main" id="{988DD6B9-E868-4588-BB3D-9E6A0021A823}"/>
              </a:ext>
            </a:extLst>
          </p:cNvPr>
          <p:cNvSpPr/>
          <p:nvPr/>
        </p:nvSpPr>
        <p:spPr>
          <a:xfrm>
            <a:off x="976423" y="655320"/>
            <a:ext cx="10623698" cy="1200329"/>
          </a:xfrm>
          <a:prstGeom prst="rect">
            <a:avLst/>
          </a:prstGeom>
        </p:spPr>
        <p:txBody>
          <a:bodyPr wrap="square">
            <a:spAutoFit/>
          </a:bodyPr>
          <a:lstStyle/>
          <a:p>
            <a:r>
              <a:rPr lang="es-ES" sz="3600" b="1" dirty="0">
                <a:solidFill>
                  <a:srgbClr val="C8006E"/>
                </a:solidFill>
                <a:latin typeface="Arial" panose="020B0604020202020204" pitchFamily="34" charset="0"/>
                <a:cs typeface="Arial" panose="020B0604020202020204" pitchFamily="34" charset="0"/>
              </a:rPr>
              <a:t>OPL que tienen Lineamientos, pero no Registro estatal: </a:t>
            </a:r>
            <a:endParaRPr lang="es-MX" sz="3600" dirty="0">
              <a:solidFill>
                <a:srgbClr val="C800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762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9" name="Título 1">
            <a:extLst>
              <a:ext uri="{FF2B5EF4-FFF2-40B4-BE49-F238E27FC236}">
                <a16:creationId xmlns:a16="http://schemas.microsoft.com/office/drawing/2014/main" id="{456F4624-F88E-4E3E-8672-820C6BA6FC66}"/>
              </a:ext>
            </a:extLst>
          </p:cNvPr>
          <p:cNvSpPr txBox="1">
            <a:spLocks/>
          </p:cNvSpPr>
          <p:nvPr/>
        </p:nvSpPr>
        <p:spPr>
          <a:xfrm>
            <a:off x="1031240" y="3223204"/>
            <a:ext cx="10129520" cy="797163"/>
          </a:xfrm>
          <a:prstGeom prst="rect">
            <a:avLst/>
          </a:prstGeom>
          <a:ln w="1905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6600" b="1" dirty="0">
                <a:solidFill>
                  <a:srgbClr val="C8006E"/>
                </a:solidFill>
                <a:latin typeface="Arial" panose="020B0604020202020204" pitchFamily="34" charset="0"/>
                <a:cs typeface="Arial" panose="020B0604020202020204" pitchFamily="34" charset="0"/>
              </a:rPr>
              <a:t>¡ GRACIAS !</a:t>
            </a:r>
          </a:p>
        </p:txBody>
      </p:sp>
    </p:spTree>
    <p:extLst>
      <p:ext uri="{BB962C8B-B14F-4D97-AF65-F5344CB8AC3E}">
        <p14:creationId xmlns:p14="http://schemas.microsoft.com/office/powerpoint/2010/main" val="901056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14960" y="1735874"/>
            <a:ext cx="11562080" cy="4998720"/>
          </a:xfrm>
          <a:noFill/>
        </p:spPr>
        <p:txBody>
          <a:bodyPr>
            <a:noAutofit/>
          </a:bodyPr>
          <a:lstStyle/>
          <a:p>
            <a:pPr algn="just"/>
            <a:r>
              <a:rPr lang="es-ES" sz="2400" dirty="0">
                <a:latin typeface="Arial" panose="020B0604020202020204" pitchFamily="34" charset="0"/>
                <a:ea typeface="ＭＳ Ｐゴシック" charset="0"/>
                <a:cs typeface="Arial" panose="020B0604020202020204" pitchFamily="34" charset="0"/>
              </a:rPr>
              <a:t>Precisó que la </a:t>
            </a:r>
            <a:r>
              <a:rPr lang="es-ES" sz="2400" b="1" dirty="0">
                <a:latin typeface="Arial" panose="020B0604020202020204" pitchFamily="34" charset="0"/>
                <a:ea typeface="ＭＳ Ｐゴシック" charset="0"/>
                <a:cs typeface="Arial" panose="020B0604020202020204" pitchFamily="34" charset="0"/>
              </a:rPr>
              <a:t>inscripción de una persona, por sí misma, no desvirtúa el modo honesto de vivir</a:t>
            </a:r>
            <a:r>
              <a:rPr lang="es-ES" sz="2400" dirty="0">
                <a:latin typeface="Arial" panose="020B0604020202020204" pitchFamily="34" charset="0"/>
                <a:ea typeface="ＭＳ Ｐゴシック" charset="0"/>
                <a:cs typeface="Arial" panose="020B0604020202020204" pitchFamily="34" charset="0"/>
              </a:rPr>
              <a:t>, sino que dependerá de la sentencia dictada al caso concreto.</a:t>
            </a:r>
          </a:p>
          <a:p>
            <a:pPr algn="just"/>
            <a:endParaRPr lang="es-ES" sz="2400" dirty="0">
              <a:latin typeface="Arial" panose="020B0604020202020204" pitchFamily="34" charset="0"/>
              <a:ea typeface="ＭＳ Ｐゴシック" charset="0"/>
              <a:cs typeface="Arial" panose="020B0604020202020204" pitchFamily="34" charset="0"/>
            </a:endParaRPr>
          </a:p>
          <a:p>
            <a:pPr algn="just"/>
            <a:r>
              <a:rPr lang="es-ES" sz="2400" dirty="0">
                <a:latin typeface="Arial" panose="020B0604020202020204" pitchFamily="34" charset="0"/>
                <a:ea typeface="ＭＳ Ｐゴシック" charset="0"/>
                <a:cs typeface="Arial" panose="020B0604020202020204" pitchFamily="34" charset="0"/>
              </a:rPr>
              <a:t>Vinculó al INE para la creación de los </a:t>
            </a:r>
            <a:r>
              <a:rPr lang="es-ES" sz="2400" i="1" dirty="0">
                <a:latin typeface="Arial" panose="020B0604020202020204" pitchFamily="34" charset="0"/>
                <a:ea typeface="ＭＳ Ｐゴシック" charset="0"/>
                <a:cs typeface="Arial" panose="020B0604020202020204" pitchFamily="34" charset="0"/>
              </a:rPr>
              <a:t>Lineamientos y q</a:t>
            </a:r>
            <a:r>
              <a:rPr lang="es-ES" sz="2400" dirty="0">
                <a:latin typeface="Arial" panose="020B0604020202020204" pitchFamily="34" charset="0"/>
                <a:ea typeface="ＭＳ Ｐゴシック" charset="0"/>
                <a:cs typeface="Arial" panose="020B0604020202020204" pitchFamily="34" charset="0"/>
              </a:rPr>
              <a:t>ue su vigencia sería a partir del inicio del proceso electoral federal 2020 (7 de septiembre de ese año).</a:t>
            </a:r>
          </a:p>
          <a:p>
            <a:pPr marL="0" indent="0" algn="just">
              <a:buNone/>
            </a:pPr>
            <a:endParaRPr lang="es-ES" sz="2400" dirty="0">
              <a:latin typeface="Arial" panose="020B0604020202020204" pitchFamily="34" charset="0"/>
              <a:ea typeface="ＭＳ Ｐゴシック" charset="0"/>
              <a:cs typeface="Arial" panose="020B0604020202020204" pitchFamily="34" charset="0"/>
            </a:endParaRPr>
          </a:p>
          <a:p>
            <a:pPr marL="0" indent="0" algn="just">
              <a:buNone/>
            </a:pPr>
            <a:r>
              <a:rPr lang="es-ES" sz="2400" dirty="0">
                <a:latin typeface="Arial" panose="020B0604020202020204" pitchFamily="34" charset="0"/>
                <a:ea typeface="ＭＳ Ｐゴシック" charset="0"/>
                <a:cs typeface="Arial" panose="020B0604020202020204" pitchFamily="34" charset="0"/>
              </a:rPr>
              <a:t>3. En cumplimiento, el Consejo General del INE aprobó el acuerdo </a:t>
            </a:r>
            <a:r>
              <a:rPr lang="es-ES" sz="2400" b="1" dirty="0">
                <a:latin typeface="Arial" panose="020B0604020202020204" pitchFamily="34" charset="0"/>
                <a:ea typeface="ＭＳ Ｐゴシック" charset="0"/>
                <a:cs typeface="Arial" panose="020B0604020202020204" pitchFamily="34" charset="0"/>
              </a:rPr>
              <a:t>INE/CG269/2020, </a:t>
            </a:r>
            <a:r>
              <a:rPr lang="es-ES" sz="2400" dirty="0">
                <a:latin typeface="Arial" panose="020B0604020202020204" pitchFamily="34" charset="0"/>
                <a:ea typeface="ＭＳ Ｐゴシック" charset="0"/>
                <a:cs typeface="Arial" panose="020B0604020202020204" pitchFamily="34" charset="0"/>
              </a:rPr>
              <a:t>relativo a los “</a:t>
            </a:r>
            <a:r>
              <a:rPr lang="es-ES" sz="2400" b="1" i="1" dirty="0">
                <a:latin typeface="Arial" panose="020B0604020202020204" pitchFamily="34" charset="0"/>
                <a:ea typeface="ＭＳ Ｐゴシック" charset="0"/>
                <a:cs typeface="Arial" panose="020B0604020202020204" pitchFamily="34" charset="0"/>
              </a:rPr>
              <a:t>Lineamientos para la integración, funcionamiento, actualización y conservación del Registro Nacional de Personas Sancionadas en Materia de Violencia Política Contra las Mujeres en Razón de Género</a:t>
            </a:r>
            <a:r>
              <a:rPr lang="es-ES" sz="2400" i="1" dirty="0">
                <a:latin typeface="Arial" panose="020B0604020202020204" pitchFamily="34" charset="0"/>
                <a:ea typeface="ＭＳ Ｐゴシック" charset="0"/>
                <a:cs typeface="Arial" panose="020B0604020202020204" pitchFamily="34" charset="0"/>
              </a:rPr>
              <a:t>”</a:t>
            </a:r>
            <a:r>
              <a:rPr lang="es-ES" sz="2400" dirty="0">
                <a:latin typeface="Arial" panose="020B0604020202020204" pitchFamily="34" charset="0"/>
                <a:ea typeface="ＭＳ Ｐゴシック" charset="0"/>
                <a:cs typeface="Arial" panose="020B0604020202020204" pitchFamily="34" charset="0"/>
              </a:rPr>
              <a:t>.</a:t>
            </a:r>
            <a:endParaRPr lang="es-ES" sz="2400" b="1" dirty="0">
              <a:latin typeface="Arial" panose="020B0604020202020204" pitchFamily="34" charset="0"/>
              <a:ea typeface="ＭＳ Ｐゴシック" charset="0"/>
              <a:cs typeface="Arial" panose="020B0604020202020204" pitchFamily="34" charset="0"/>
            </a:endParaRPr>
          </a:p>
        </p:txBody>
      </p:sp>
      <p:sp>
        <p:nvSpPr>
          <p:cNvPr id="2" name="Título 1">
            <a:extLst>
              <a:ext uri="{FF2B5EF4-FFF2-40B4-BE49-F238E27FC236}">
                <a16:creationId xmlns:a16="http://schemas.microsoft.com/office/drawing/2014/main" id="{456F4624-F88E-4E3E-8672-820C6BA6FC66}"/>
              </a:ext>
            </a:extLst>
          </p:cNvPr>
          <p:cNvSpPr>
            <a:spLocks noGrp="1"/>
          </p:cNvSpPr>
          <p:nvPr>
            <p:ph type="title"/>
          </p:nvPr>
        </p:nvSpPr>
        <p:spPr>
          <a:xfrm>
            <a:off x="1034415" y="425471"/>
            <a:ext cx="10123170" cy="1053548"/>
          </a:xfrm>
        </p:spPr>
        <p:txBody>
          <a:bodyPr>
            <a:noAutofit/>
          </a:bodyPr>
          <a:lstStyle/>
          <a:p>
            <a:pPr algn="ctr"/>
            <a:r>
              <a:rPr lang="es-MX" sz="3200" b="1" dirty="0">
                <a:solidFill>
                  <a:srgbClr val="C8006E"/>
                </a:solidFill>
                <a:latin typeface="Arial" panose="020B0604020202020204" pitchFamily="34" charset="0"/>
                <a:cs typeface="Arial" panose="020B0604020202020204" pitchFamily="34" charset="0"/>
              </a:rPr>
              <a:t>¿Cómo se originaron los Lineamientos?</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Tree>
    <p:extLst>
      <p:ext uri="{BB962C8B-B14F-4D97-AF65-F5344CB8AC3E}">
        <p14:creationId xmlns:p14="http://schemas.microsoft.com/office/powerpoint/2010/main" val="88957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7" name="Título 1">
            <a:extLst>
              <a:ext uri="{FF2B5EF4-FFF2-40B4-BE49-F238E27FC236}">
                <a16:creationId xmlns:a16="http://schemas.microsoft.com/office/drawing/2014/main" id="{456F4624-F88E-4E3E-8672-820C6BA6FC66}"/>
              </a:ext>
            </a:extLst>
          </p:cNvPr>
          <p:cNvSpPr>
            <a:spLocks noGrp="1"/>
          </p:cNvSpPr>
          <p:nvPr>
            <p:ph type="title"/>
          </p:nvPr>
        </p:nvSpPr>
        <p:spPr>
          <a:xfrm>
            <a:off x="1684680" y="168616"/>
            <a:ext cx="8750306" cy="797163"/>
          </a:xfrm>
          <a:ln w="19050">
            <a:solidFill>
              <a:schemeClr val="bg1"/>
            </a:solidFill>
          </a:ln>
        </p:spPr>
        <p:txBody>
          <a:bodyPr>
            <a:noAutofit/>
          </a:bodyPr>
          <a:lstStyle/>
          <a:p>
            <a:pPr algn="ctr"/>
            <a:r>
              <a:rPr lang="es-MX" sz="3200" b="1" dirty="0">
                <a:solidFill>
                  <a:srgbClr val="C8006E"/>
                </a:solidFill>
                <a:latin typeface="Arial" panose="020B0604020202020204" pitchFamily="34" charset="0"/>
                <a:cs typeface="Arial" panose="020B0604020202020204" pitchFamily="34" charset="0"/>
              </a:rPr>
              <a:t>¿Cuál es el sentido/objetivo del Registro?</a:t>
            </a:r>
          </a:p>
        </p:txBody>
      </p:sp>
      <p:sp>
        <p:nvSpPr>
          <p:cNvPr id="2" name="Rectángulo 1"/>
          <p:cNvSpPr/>
          <p:nvPr/>
        </p:nvSpPr>
        <p:spPr>
          <a:xfrm>
            <a:off x="359923" y="1443841"/>
            <a:ext cx="11177081" cy="5262979"/>
          </a:xfrm>
          <a:prstGeom prst="rect">
            <a:avLst/>
          </a:prstGeom>
        </p:spPr>
        <p:txBody>
          <a:bodyPr wrap="square">
            <a:spAutoFit/>
          </a:bodyPr>
          <a:lstStyle/>
          <a:p>
            <a:pPr marL="342900" indent="-342900">
              <a:buFont typeface="Wingdings" panose="05000000000000000000" pitchFamily="2" charset="2"/>
              <a:buChar char="ü"/>
            </a:pPr>
            <a:r>
              <a:rPr lang="es-MX" sz="2400" dirty="0">
                <a:latin typeface="Arial" panose="020B0604020202020204" pitchFamily="34" charset="0"/>
                <a:cs typeface="Arial" panose="020B0604020202020204" pitchFamily="34" charset="0"/>
              </a:rPr>
              <a:t>Inhibir la VPG.</a:t>
            </a:r>
          </a:p>
          <a:p>
            <a:pPr marL="342900" indent="-342900">
              <a:buFont typeface="Wingdings" panose="05000000000000000000" pitchFamily="2" charset="2"/>
              <a:buChar char="ü"/>
            </a:pPr>
            <a:endParaRPr lang="es-MX"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s-MX" sz="2400" dirty="0">
                <a:latin typeface="Arial" panose="020B0604020202020204" pitchFamily="34" charset="0"/>
                <a:cs typeface="Arial" panose="020B0604020202020204" pitchFamily="34" charset="0"/>
              </a:rPr>
              <a:t>Concretar la reforma de 2020 sobre VPG.</a:t>
            </a:r>
          </a:p>
          <a:p>
            <a:pPr marL="342900" indent="-342900">
              <a:buFont typeface="Wingdings" panose="05000000000000000000" pitchFamily="2" charset="2"/>
              <a:buChar char="ü"/>
            </a:pPr>
            <a:endParaRPr lang="es-MX"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s-MX" sz="2400" dirty="0">
                <a:latin typeface="Arial" panose="020B0604020202020204" pitchFamily="34" charset="0"/>
                <a:cs typeface="Arial" panose="020B0604020202020204" pitchFamily="34" charset="0"/>
              </a:rPr>
              <a:t>Facilitar la cooperación entre instituciones para la generación de información relacionada con VPG.</a:t>
            </a:r>
          </a:p>
          <a:p>
            <a:pPr marL="342900" indent="-342900">
              <a:buFont typeface="Wingdings" panose="05000000000000000000" pitchFamily="2" charset="2"/>
              <a:buChar char="ü"/>
            </a:pPr>
            <a:endParaRPr lang="es-MX"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s-MX" sz="2400" dirty="0">
                <a:latin typeface="Arial" panose="020B0604020202020204" pitchFamily="34" charset="0"/>
                <a:cs typeface="Arial" panose="020B0604020202020204" pitchFamily="34" charset="0"/>
              </a:rPr>
              <a:t>Consultar la información previo al registro de candidaturas. </a:t>
            </a:r>
          </a:p>
          <a:p>
            <a:pPr marL="342900" indent="-342900">
              <a:buFont typeface="Wingdings" panose="05000000000000000000" pitchFamily="2" charset="2"/>
              <a:buChar char="ü"/>
            </a:pPr>
            <a:endParaRPr lang="es-MX"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s-MX" sz="2400" dirty="0">
                <a:latin typeface="Arial" panose="020B0604020202020204" pitchFamily="34" charset="0"/>
                <a:cs typeface="Arial" panose="020B0604020202020204" pitchFamily="34" charset="0"/>
              </a:rPr>
              <a:t>Poner a disposición del público en general la información sobre las personas sancionadas por VPG.</a:t>
            </a:r>
          </a:p>
          <a:p>
            <a:pPr marL="342900" indent="-342900">
              <a:buFont typeface="Wingdings" panose="05000000000000000000" pitchFamily="2" charset="2"/>
              <a:buChar char="ü"/>
            </a:pPr>
            <a:endParaRPr lang="es-MX"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s-MX" sz="2400" dirty="0">
                <a:latin typeface="Arial" panose="020B0604020202020204" pitchFamily="34" charset="0"/>
                <a:cs typeface="Arial" panose="020B0604020202020204" pitchFamily="34" charset="0"/>
              </a:rPr>
              <a:t>Contribuir a la prevención de la violación de los derechos humanos de las mujeres</a:t>
            </a:r>
            <a:r>
              <a:rPr lang="es-MX" sz="2400" dirty="0"/>
              <a:t>.</a:t>
            </a:r>
          </a:p>
        </p:txBody>
      </p:sp>
    </p:spTree>
    <p:extLst>
      <p:ext uri="{BB962C8B-B14F-4D97-AF65-F5344CB8AC3E}">
        <p14:creationId xmlns:p14="http://schemas.microsoft.com/office/powerpoint/2010/main" val="3211455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7" name="Título 1">
            <a:extLst>
              <a:ext uri="{FF2B5EF4-FFF2-40B4-BE49-F238E27FC236}">
                <a16:creationId xmlns:a16="http://schemas.microsoft.com/office/drawing/2014/main" id="{456F4624-F88E-4E3E-8672-820C6BA6FC66}"/>
              </a:ext>
            </a:extLst>
          </p:cNvPr>
          <p:cNvSpPr>
            <a:spLocks noGrp="1"/>
          </p:cNvSpPr>
          <p:nvPr>
            <p:ph type="title"/>
          </p:nvPr>
        </p:nvSpPr>
        <p:spPr>
          <a:xfrm>
            <a:off x="2014970" y="168616"/>
            <a:ext cx="9191293" cy="797163"/>
          </a:xfrm>
          <a:ln w="19050">
            <a:solidFill>
              <a:schemeClr val="bg1"/>
            </a:solidFill>
          </a:ln>
        </p:spPr>
        <p:txBody>
          <a:bodyPr>
            <a:noAutofit/>
          </a:bodyPr>
          <a:lstStyle/>
          <a:p>
            <a:pPr algn="ctr"/>
            <a:r>
              <a:rPr lang="es-MX" sz="3200" b="1" dirty="0">
                <a:solidFill>
                  <a:srgbClr val="C8006E"/>
                </a:solidFill>
                <a:latin typeface="Arial" panose="020B0604020202020204" pitchFamily="34" charset="0"/>
                <a:cs typeface="Arial" panose="020B0604020202020204" pitchFamily="34" charset="0"/>
              </a:rPr>
              <a:t>Acciones realizadas por la UTCE para la creación del sistema</a:t>
            </a:r>
          </a:p>
        </p:txBody>
      </p:sp>
      <p:sp>
        <p:nvSpPr>
          <p:cNvPr id="2" name="Rectángulo 1"/>
          <p:cNvSpPr/>
          <p:nvPr/>
        </p:nvSpPr>
        <p:spPr>
          <a:xfrm>
            <a:off x="282102" y="1232191"/>
            <a:ext cx="11741285" cy="5262979"/>
          </a:xfrm>
          <a:prstGeom prst="rect">
            <a:avLst/>
          </a:prstGeom>
        </p:spPr>
        <p:txBody>
          <a:bodyPr wrap="square">
            <a:spAutoFit/>
          </a:bodyPr>
          <a:lstStyle/>
          <a:p>
            <a:pPr marL="285750" indent="-285750" algn="just">
              <a:buFont typeface="Wingdings" panose="05000000000000000000" pitchFamily="2" charset="2"/>
              <a:buChar char="Ø"/>
            </a:pPr>
            <a:r>
              <a:rPr lang="es-MX" sz="2400" dirty="0">
                <a:latin typeface="Arial" panose="020B0604020202020204" pitchFamily="34" charset="0"/>
                <a:cs typeface="Arial" panose="020B0604020202020204" pitchFamily="34" charset="0"/>
              </a:rPr>
              <a:t>Se realizaron diversas reuniones con la UTSI, a fin de diseñar el sistema informático y verificar que cumpliera con las características requeridas para el </a:t>
            </a:r>
            <a:r>
              <a:rPr lang="es-MX" sz="2400" dirty="0" err="1">
                <a:latin typeface="Arial" panose="020B0604020202020204" pitchFamily="34" charset="0"/>
                <a:cs typeface="Arial" panose="020B0604020202020204" pitchFamily="34" charset="0"/>
              </a:rPr>
              <a:t>RNPSVPcMG</a:t>
            </a:r>
            <a:r>
              <a:rPr lang="es-MX" sz="24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Ø"/>
            </a:pPr>
            <a:endParaRPr lang="es-MX" sz="2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MX" sz="2400" dirty="0">
                <a:latin typeface="Arial" panose="020B0604020202020204" pitchFamily="34" charset="0"/>
                <a:cs typeface="Arial" panose="020B0604020202020204" pitchFamily="34" charset="0"/>
              </a:rPr>
              <a:t>En coordinación con la Unidad Técnica de Vinculación con los OPL, se requirió a los 32 institutos locales, para que designaran a la persona responsable de registrar en el Sistema a las personas sancionadas.</a:t>
            </a:r>
          </a:p>
          <a:p>
            <a:pPr marL="285750" indent="-285750" algn="just">
              <a:buFont typeface="Wingdings" panose="05000000000000000000" pitchFamily="2" charset="2"/>
              <a:buChar char="Ø"/>
            </a:pPr>
            <a:endParaRPr lang="es-MX" sz="2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MX" sz="2400" dirty="0">
                <a:latin typeface="Arial" panose="020B0604020202020204" pitchFamily="34" charset="0"/>
                <a:cs typeface="Arial" panose="020B0604020202020204" pitchFamily="34" charset="0"/>
              </a:rPr>
              <a:t>Previa creación de usuarios y contraseñas de acceso para externos, se asignaron credenciales de acceso al responsable en cada instituto local. Lo anterior, permite que la UTCE tenga absoluto control respecto de la información que ahí se vierte.</a:t>
            </a:r>
          </a:p>
          <a:p>
            <a:pPr marL="285750" indent="-285750" algn="just">
              <a:buFont typeface="Wingdings" panose="05000000000000000000" pitchFamily="2" charset="2"/>
              <a:buChar char="Ø"/>
            </a:pPr>
            <a:endParaRPr lang="es-MX" sz="2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MX" sz="2400" dirty="0">
                <a:latin typeface="Arial" panose="020B0604020202020204" pitchFamily="34" charset="0"/>
                <a:cs typeface="Arial" panose="020B0604020202020204" pitchFamily="34" charset="0"/>
              </a:rPr>
              <a:t>Se ha capacitado a los responsables en los 32 Institutos locales sobre el acceso y uso del Sistema, en atención a las obligaciones establecidas en los Lineamientos.</a:t>
            </a:r>
          </a:p>
        </p:txBody>
      </p:sp>
    </p:spTree>
    <p:extLst>
      <p:ext uri="{BB962C8B-B14F-4D97-AF65-F5344CB8AC3E}">
        <p14:creationId xmlns:p14="http://schemas.microsoft.com/office/powerpoint/2010/main" val="164321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BA550D99-9B33-4FCC-9FBC-89AB9E6A556E}"/>
              </a:ext>
            </a:extLst>
          </p:cNvPr>
          <p:cNvSpPr txBox="1"/>
          <p:nvPr/>
        </p:nvSpPr>
        <p:spPr>
          <a:xfrm>
            <a:off x="415851" y="991220"/>
            <a:ext cx="11309498" cy="1477328"/>
          </a:xfrm>
          <a:prstGeom prst="rect">
            <a:avLst/>
          </a:prstGeom>
          <a:solidFill>
            <a:schemeClr val="bg1">
              <a:lumMod val="95000"/>
              <a:alpha val="15000"/>
            </a:schemeClr>
          </a:solidFill>
        </p:spPr>
        <p:txBody>
          <a:bodyPr wrap="square" rtlCol="0">
            <a:spAutoFit/>
          </a:bodyPr>
          <a:lstStyle/>
          <a:p>
            <a:pPr marL="342900" indent="-342900" algn="just">
              <a:buFont typeface="Arial" panose="020B0604020202020204" pitchFamily="34" charset="0"/>
              <a:buChar char="•"/>
            </a:pPr>
            <a:r>
              <a:rPr lang="es-MX" sz="2400" dirty="0">
                <a:latin typeface="Arial" panose="020B0604020202020204" pitchFamily="34" charset="0"/>
                <a:cs typeface="Arial" panose="020B0604020202020204" pitchFamily="34" charset="0"/>
              </a:rPr>
              <a:t>Hizo del conocimiento a las autoridades obligadas, los </a:t>
            </a:r>
            <a:r>
              <a:rPr lang="es-MX" sz="2400" i="1" dirty="0">
                <a:latin typeface="Arial" panose="020B0604020202020204" pitchFamily="34" charset="0"/>
                <a:cs typeface="Arial" panose="020B0604020202020204" pitchFamily="34" charset="0"/>
              </a:rPr>
              <a:t>Lineamientos del </a:t>
            </a:r>
            <a:r>
              <a:rPr lang="es-MX" sz="2400" i="1" dirty="0" err="1">
                <a:latin typeface="Arial" panose="020B0604020202020204" pitchFamily="34" charset="0"/>
                <a:cs typeface="Arial" panose="020B0604020202020204" pitchFamily="34" charset="0"/>
              </a:rPr>
              <a:t>RNPSVPcMG</a:t>
            </a:r>
            <a:r>
              <a:rPr lang="es-MX" sz="2400" dirty="0">
                <a:latin typeface="Arial" panose="020B0604020202020204" pitchFamily="34" charset="0"/>
                <a:cs typeface="Arial" panose="020B0604020202020204" pitchFamily="34" charset="0"/>
              </a:rPr>
              <a:t>. Se ordenó notificar a poco más de </a:t>
            </a:r>
            <a:r>
              <a:rPr lang="es-MX" sz="2400" b="1" dirty="0">
                <a:latin typeface="Arial" panose="020B0604020202020204" pitchFamily="34" charset="0"/>
                <a:cs typeface="Arial" panose="020B0604020202020204" pitchFamily="34" charset="0"/>
              </a:rPr>
              <a:t>200 instituciones </a:t>
            </a:r>
            <a:r>
              <a:rPr lang="es-MX" sz="2400" dirty="0">
                <a:latin typeface="Arial" panose="020B0604020202020204" pitchFamily="34" charset="0"/>
                <a:cs typeface="Arial" panose="020B0604020202020204" pitchFamily="34" charset="0"/>
              </a:rPr>
              <a:t>vinculadas:</a:t>
            </a:r>
          </a:p>
          <a:p>
            <a:pPr algn="just"/>
            <a:endParaRPr lang="es-ES_tradnl"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83555"/>
            <a:ext cx="1511557" cy="532824"/>
          </a:xfrm>
          <a:prstGeom prst="rect">
            <a:avLst/>
          </a:prstGeom>
        </p:spPr>
      </p:pic>
      <p:sp>
        <p:nvSpPr>
          <p:cNvPr id="7" name="Título 1">
            <a:extLst>
              <a:ext uri="{FF2B5EF4-FFF2-40B4-BE49-F238E27FC236}">
                <a16:creationId xmlns:a16="http://schemas.microsoft.com/office/drawing/2014/main" id="{456F4624-F88E-4E3E-8672-820C6BA6FC66}"/>
              </a:ext>
            </a:extLst>
          </p:cNvPr>
          <p:cNvSpPr>
            <a:spLocks noGrp="1"/>
          </p:cNvSpPr>
          <p:nvPr>
            <p:ph type="title"/>
          </p:nvPr>
        </p:nvSpPr>
        <p:spPr>
          <a:xfrm>
            <a:off x="0" y="234731"/>
            <a:ext cx="12141200" cy="797163"/>
          </a:xfrm>
          <a:ln w="19050">
            <a:noFill/>
          </a:ln>
        </p:spPr>
        <p:txBody>
          <a:bodyPr>
            <a:noAutofit/>
          </a:bodyPr>
          <a:lstStyle/>
          <a:p>
            <a:pPr algn="ctr"/>
            <a:r>
              <a:rPr lang="es-MX" sz="4000" b="1" dirty="0">
                <a:solidFill>
                  <a:srgbClr val="C8006E"/>
                </a:solidFill>
                <a:latin typeface="Arial" panose="020B0604020202020204" pitchFamily="34" charset="0"/>
                <a:cs typeface="Arial" panose="020B0604020202020204" pitchFamily="34" charset="0"/>
              </a:rPr>
              <a:t>Acciones realizadas por la UTCE</a:t>
            </a:r>
          </a:p>
        </p:txBody>
      </p:sp>
      <p:sp>
        <p:nvSpPr>
          <p:cNvPr id="10" name="CuadroTexto 9">
            <a:extLst>
              <a:ext uri="{FF2B5EF4-FFF2-40B4-BE49-F238E27FC236}">
                <a16:creationId xmlns:a16="http://schemas.microsoft.com/office/drawing/2014/main" id="{84CA9DAF-9A48-48FC-883D-B82FE93B940D}"/>
              </a:ext>
            </a:extLst>
          </p:cNvPr>
          <p:cNvSpPr txBox="1"/>
          <p:nvPr/>
        </p:nvSpPr>
        <p:spPr>
          <a:xfrm>
            <a:off x="441251" y="2475732"/>
            <a:ext cx="11309498" cy="5632311"/>
          </a:xfrm>
          <a:prstGeom prst="rect">
            <a:avLst/>
          </a:prstGeom>
          <a:solidFill>
            <a:schemeClr val="bg1">
              <a:lumMod val="95000"/>
              <a:alpha val="15000"/>
            </a:schemeClr>
          </a:solidFill>
        </p:spPr>
        <p:txBody>
          <a:bodyPr wrap="square" numCol="2" rtlCol="0">
            <a:spAutoFit/>
          </a:bodyPr>
          <a:lstStyle/>
          <a:p>
            <a:endParaRPr lang="es-MX" sz="2200" dirty="0">
              <a:latin typeface="Arial" panose="020B0604020202020204" pitchFamily="34" charset="0"/>
              <a:cs typeface="Arial" panose="020B0604020202020204" pitchFamily="34" charset="0"/>
            </a:endParaRPr>
          </a:p>
          <a:p>
            <a:pPr marL="457200" indent="-457200">
              <a:buFontTx/>
              <a:buChar char="-"/>
            </a:pPr>
            <a:r>
              <a:rPr lang="es-MX" sz="2200" b="1" dirty="0">
                <a:latin typeface="Arial" panose="020B0604020202020204" pitchFamily="34" charset="0"/>
                <a:cs typeface="Arial" panose="020B0604020202020204" pitchFamily="34" charset="0"/>
              </a:rPr>
              <a:t>A nivel federal :</a:t>
            </a:r>
          </a:p>
          <a:p>
            <a:pPr lvl="1"/>
            <a:r>
              <a:rPr lang="es-MX" sz="2200" dirty="0">
                <a:latin typeface="Arial" panose="020B0604020202020204" pitchFamily="34" charset="0"/>
                <a:cs typeface="Arial" panose="020B0604020202020204" pitchFamily="34" charset="0"/>
              </a:rPr>
              <a:t>•	Sala Superior del TEPJF.</a:t>
            </a:r>
          </a:p>
          <a:p>
            <a:pPr lvl="1"/>
            <a:r>
              <a:rPr lang="es-MX" sz="2200" dirty="0">
                <a:latin typeface="Arial" panose="020B0604020202020204" pitchFamily="34" charset="0"/>
                <a:cs typeface="Arial" panose="020B0604020202020204" pitchFamily="34" charset="0"/>
              </a:rPr>
              <a:t>•	Comisión Nacional de Derechos Humanos.</a:t>
            </a:r>
          </a:p>
          <a:p>
            <a:pPr lvl="1"/>
            <a:r>
              <a:rPr lang="es-MX" sz="2200" dirty="0">
                <a:latin typeface="Arial" panose="020B0604020202020204" pitchFamily="34" charset="0"/>
                <a:cs typeface="Arial" panose="020B0604020202020204" pitchFamily="34" charset="0"/>
              </a:rPr>
              <a:t>•	Consejo de la Judicatura Federal.</a:t>
            </a:r>
          </a:p>
          <a:p>
            <a:pPr lvl="1"/>
            <a:r>
              <a:rPr lang="es-MX" sz="2200" dirty="0">
                <a:latin typeface="Arial" panose="020B0604020202020204" pitchFamily="34" charset="0"/>
                <a:cs typeface="Arial" panose="020B0604020202020204" pitchFamily="34" charset="0"/>
              </a:rPr>
              <a:t>•	Secretaría de la Función Pública.</a:t>
            </a:r>
          </a:p>
          <a:p>
            <a:pPr lvl="1"/>
            <a:r>
              <a:rPr lang="es-MX" sz="2200" dirty="0">
                <a:latin typeface="Arial" panose="020B0604020202020204" pitchFamily="34" charset="0"/>
                <a:cs typeface="Arial" panose="020B0604020202020204" pitchFamily="34" charset="0"/>
              </a:rPr>
              <a:t>•	Fiscalía Especializada de Delitos Electorales.</a:t>
            </a:r>
          </a:p>
          <a:p>
            <a:pPr algn="just"/>
            <a:endParaRPr lang="es-MX" sz="2200" dirty="0">
              <a:latin typeface="Arial" panose="020B0604020202020204" pitchFamily="34" charset="0"/>
              <a:cs typeface="Arial" panose="020B0604020202020204" pitchFamily="34" charset="0"/>
            </a:endParaRPr>
          </a:p>
          <a:p>
            <a:pPr algn="just"/>
            <a:endParaRPr lang="es-MX" sz="2200" dirty="0">
              <a:latin typeface="Arial" panose="020B0604020202020204" pitchFamily="34" charset="0"/>
              <a:cs typeface="Arial" panose="020B0604020202020204" pitchFamily="34" charset="0"/>
            </a:endParaRPr>
          </a:p>
          <a:p>
            <a:pPr algn="just"/>
            <a:endParaRPr lang="es-MX" sz="2200" dirty="0">
              <a:latin typeface="Arial" panose="020B0604020202020204" pitchFamily="34" charset="0"/>
              <a:cs typeface="Arial" panose="020B0604020202020204" pitchFamily="34" charset="0"/>
            </a:endParaRPr>
          </a:p>
          <a:p>
            <a:pPr algn="just"/>
            <a:endParaRPr lang="es-MX" sz="2200" dirty="0">
              <a:latin typeface="Arial" panose="020B0604020202020204" pitchFamily="34" charset="0"/>
              <a:cs typeface="Arial" panose="020B0604020202020204" pitchFamily="34" charset="0"/>
            </a:endParaRPr>
          </a:p>
          <a:p>
            <a:pPr algn="just"/>
            <a:endParaRPr lang="es-MX" sz="2200" dirty="0">
              <a:latin typeface="Arial" panose="020B0604020202020204" pitchFamily="34" charset="0"/>
              <a:cs typeface="Arial" panose="020B0604020202020204" pitchFamily="34" charset="0"/>
            </a:endParaRPr>
          </a:p>
          <a:p>
            <a:pPr algn="just"/>
            <a:endParaRPr lang="es-MX" sz="2200" dirty="0">
              <a:latin typeface="Arial" panose="020B0604020202020204" pitchFamily="34" charset="0"/>
              <a:cs typeface="Arial" panose="020B0604020202020204" pitchFamily="34" charset="0"/>
            </a:endParaRPr>
          </a:p>
          <a:p>
            <a:pPr algn="just"/>
            <a:endParaRPr lang="es-MX" sz="2200" dirty="0">
              <a:latin typeface="Arial" panose="020B0604020202020204" pitchFamily="34" charset="0"/>
              <a:cs typeface="Arial" panose="020B0604020202020204" pitchFamily="34" charset="0"/>
            </a:endParaRPr>
          </a:p>
          <a:p>
            <a:pPr marL="457200" indent="-457200">
              <a:buFontTx/>
              <a:buChar char="-"/>
            </a:pPr>
            <a:r>
              <a:rPr lang="es-MX" sz="2200" b="1" dirty="0">
                <a:latin typeface="Arial" panose="020B0604020202020204" pitchFamily="34" charset="0"/>
                <a:cs typeface="Arial" panose="020B0604020202020204" pitchFamily="34" charset="0"/>
              </a:rPr>
              <a:t>A nivel estatal</a:t>
            </a:r>
            <a:endParaRPr lang="es-MX" sz="2200" dirty="0">
              <a:latin typeface="Arial" panose="020B0604020202020204" pitchFamily="34" charset="0"/>
              <a:cs typeface="Arial" panose="020B0604020202020204" pitchFamily="34" charset="0"/>
            </a:endParaRPr>
          </a:p>
          <a:p>
            <a:pPr lvl="1"/>
            <a:r>
              <a:rPr lang="es-MX" sz="2200" dirty="0">
                <a:latin typeface="Arial" panose="020B0604020202020204" pitchFamily="34" charset="0"/>
                <a:cs typeface="Arial" panose="020B0604020202020204" pitchFamily="34" charset="0"/>
              </a:rPr>
              <a:t>•	Salas Regionales del TEPJF.</a:t>
            </a:r>
          </a:p>
          <a:p>
            <a:pPr lvl="1"/>
            <a:r>
              <a:rPr lang="es-MX" sz="2200" dirty="0">
                <a:latin typeface="Arial" panose="020B0604020202020204" pitchFamily="34" charset="0"/>
                <a:cs typeface="Arial" panose="020B0604020202020204" pitchFamily="34" charset="0"/>
              </a:rPr>
              <a:t>•	Comisiones Estatales de Derechos Humanos.</a:t>
            </a:r>
          </a:p>
          <a:p>
            <a:pPr lvl="1"/>
            <a:r>
              <a:rPr lang="es-MX" sz="2200" dirty="0">
                <a:latin typeface="Arial" panose="020B0604020202020204" pitchFamily="34" charset="0"/>
                <a:cs typeface="Arial" panose="020B0604020202020204" pitchFamily="34" charset="0"/>
              </a:rPr>
              <a:t>•	Contralorías Estatales.</a:t>
            </a:r>
          </a:p>
          <a:p>
            <a:pPr lvl="1"/>
            <a:r>
              <a:rPr lang="es-MX" sz="2200" dirty="0">
                <a:latin typeface="Arial" panose="020B0604020202020204" pitchFamily="34" charset="0"/>
                <a:cs typeface="Arial" panose="020B0604020202020204" pitchFamily="34" charset="0"/>
              </a:rPr>
              <a:t>•	Fiscalías y/o Procuradurías Estatales.</a:t>
            </a:r>
          </a:p>
          <a:p>
            <a:pPr lvl="1"/>
            <a:r>
              <a:rPr lang="es-MX" sz="2200" dirty="0">
                <a:latin typeface="Arial" panose="020B0604020202020204" pitchFamily="34" charset="0"/>
                <a:cs typeface="Arial" panose="020B0604020202020204" pitchFamily="34" charset="0"/>
              </a:rPr>
              <a:t>•	Consejos de la Judicatura locales.</a:t>
            </a:r>
          </a:p>
          <a:p>
            <a:pPr lvl="1"/>
            <a:r>
              <a:rPr lang="es-MX" sz="2200" dirty="0">
                <a:latin typeface="Arial" panose="020B0604020202020204" pitchFamily="34" charset="0"/>
                <a:cs typeface="Arial" panose="020B0604020202020204" pitchFamily="34" charset="0"/>
              </a:rPr>
              <a:t>•	Secretarías de Gobierno locales.</a:t>
            </a:r>
          </a:p>
          <a:p>
            <a:pPr lvl="1"/>
            <a:r>
              <a:rPr lang="es-MX" sz="2200" dirty="0">
                <a:latin typeface="Arial" panose="020B0604020202020204" pitchFamily="34" charset="0"/>
                <a:cs typeface="Arial" panose="020B0604020202020204" pitchFamily="34" charset="0"/>
              </a:rPr>
              <a:t>•	Tribunales Electorales locales.</a:t>
            </a:r>
          </a:p>
          <a:p>
            <a:pPr lvl="1"/>
            <a:r>
              <a:rPr lang="es-MX" sz="2200" dirty="0">
                <a:latin typeface="Arial" panose="020B0604020202020204" pitchFamily="34" charset="0"/>
                <a:cs typeface="Arial" panose="020B0604020202020204" pitchFamily="34" charset="0"/>
              </a:rPr>
              <a:t>•	Fiscalías Estatales para la Atención de Delitos Electorales.</a:t>
            </a:r>
            <a:endParaRPr lang="es-ES_tradnl"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09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7" name="Título 1">
            <a:extLst>
              <a:ext uri="{FF2B5EF4-FFF2-40B4-BE49-F238E27FC236}">
                <a16:creationId xmlns:a16="http://schemas.microsoft.com/office/drawing/2014/main" id="{456F4624-F88E-4E3E-8672-820C6BA6FC66}"/>
              </a:ext>
            </a:extLst>
          </p:cNvPr>
          <p:cNvSpPr>
            <a:spLocks noGrp="1"/>
          </p:cNvSpPr>
          <p:nvPr>
            <p:ph type="title"/>
          </p:nvPr>
        </p:nvSpPr>
        <p:spPr>
          <a:xfrm>
            <a:off x="2420998" y="302858"/>
            <a:ext cx="9276080" cy="797163"/>
          </a:xfrm>
          <a:ln w="19050">
            <a:solidFill>
              <a:schemeClr val="bg1"/>
            </a:solidFill>
          </a:ln>
        </p:spPr>
        <p:txBody>
          <a:bodyPr>
            <a:noAutofit/>
          </a:bodyPr>
          <a:lstStyle/>
          <a:p>
            <a:pPr algn="ctr"/>
            <a:r>
              <a:rPr lang="es-MX" sz="3200" b="1" u="sng" dirty="0">
                <a:solidFill>
                  <a:srgbClr val="C8006E"/>
                </a:solidFill>
                <a:latin typeface="Arial" panose="020B0604020202020204" pitchFamily="34" charset="0"/>
                <a:cs typeface="Arial" panose="020B0604020202020204" pitchFamily="34" charset="0"/>
              </a:rPr>
              <a:t>¿Qué obligaciones tienen esas autoridades?</a:t>
            </a:r>
            <a:endParaRPr lang="es-MX" sz="3200" b="1" dirty="0">
              <a:solidFill>
                <a:srgbClr val="C8006E"/>
              </a:solidFill>
              <a:latin typeface="Arial" panose="020B0604020202020204" pitchFamily="34" charset="0"/>
              <a:cs typeface="Arial" panose="020B0604020202020204" pitchFamily="34" charset="0"/>
            </a:endParaRPr>
          </a:p>
        </p:txBody>
      </p:sp>
      <p:sp>
        <p:nvSpPr>
          <p:cNvPr id="2" name="Rectángulo 1"/>
          <p:cNvSpPr/>
          <p:nvPr/>
        </p:nvSpPr>
        <p:spPr>
          <a:xfrm>
            <a:off x="280126" y="1341461"/>
            <a:ext cx="11772443" cy="5262979"/>
          </a:xfrm>
          <a:prstGeom prst="rect">
            <a:avLst/>
          </a:prstGeom>
        </p:spPr>
        <p:txBody>
          <a:bodyPr wrap="square">
            <a:spAutoFit/>
          </a:bodyPr>
          <a:lstStyle/>
          <a:p>
            <a:pPr marL="457200" indent="-457200" algn="just">
              <a:buFont typeface="Wingdings" panose="05000000000000000000" pitchFamily="2" charset="2"/>
              <a:buChar char="Ø"/>
            </a:pPr>
            <a:r>
              <a:rPr lang="es-MX" sz="2800" dirty="0">
                <a:latin typeface="Arial" panose="020B0604020202020204" pitchFamily="34" charset="0"/>
                <a:cs typeface="Arial" panose="020B0604020202020204" pitchFamily="34" charset="0"/>
              </a:rPr>
              <a:t>Las Salas del TEPJF, las autoridades administrativas, jurisdiccionales y penales, tanto federales, como locales, </a:t>
            </a:r>
            <a:r>
              <a:rPr lang="es-MX" sz="2800" b="1" dirty="0">
                <a:latin typeface="Arial" panose="020B0604020202020204" pitchFamily="34" charset="0"/>
                <a:cs typeface="Arial" panose="020B0604020202020204" pitchFamily="34" charset="0"/>
              </a:rPr>
              <a:t>deben informar </a:t>
            </a:r>
            <a:r>
              <a:rPr lang="es-MX" sz="2800" dirty="0">
                <a:latin typeface="Arial" panose="020B0604020202020204" pitchFamily="34" charset="0"/>
                <a:cs typeface="Arial" panose="020B0604020202020204" pitchFamily="34" charset="0"/>
              </a:rPr>
              <a:t>al INE o al OPL que corresponda, las resoluciones con sanción en materia de VPG.</a:t>
            </a:r>
          </a:p>
          <a:p>
            <a:pPr marL="457200" indent="-457200" algn="just">
              <a:buFont typeface="Wingdings" panose="05000000000000000000" pitchFamily="2" charset="2"/>
              <a:buChar char="Ø"/>
            </a:pPr>
            <a:endParaRPr lang="es-MX"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MX" sz="2800" dirty="0">
                <a:latin typeface="Arial" panose="020B0604020202020204" pitchFamily="34" charset="0"/>
                <a:cs typeface="Arial" panose="020B0604020202020204" pitchFamily="34" charset="0"/>
              </a:rPr>
              <a:t>Los OPL y el INE son responsables de </a:t>
            </a:r>
            <a:r>
              <a:rPr lang="es-MX" sz="2800" b="1" dirty="0">
                <a:latin typeface="Arial" panose="020B0604020202020204" pitchFamily="34" charset="0"/>
                <a:cs typeface="Arial" panose="020B0604020202020204" pitchFamily="34" charset="0"/>
              </a:rPr>
              <a:t>registrar la información </a:t>
            </a:r>
            <a:r>
              <a:rPr lang="es-MX" sz="2800" dirty="0">
                <a:latin typeface="Arial" panose="020B0604020202020204" pitchFamily="34" charset="0"/>
                <a:cs typeface="Arial" panose="020B0604020202020204" pitchFamily="34" charset="0"/>
              </a:rPr>
              <a:t>relacionada con las personas sancionadas en el ámbito de sus respectivas competencias.</a:t>
            </a:r>
          </a:p>
          <a:p>
            <a:pPr marL="457200" indent="-457200" algn="just">
              <a:buFont typeface="Wingdings" panose="05000000000000000000" pitchFamily="2" charset="2"/>
              <a:buChar char="Ø"/>
            </a:pPr>
            <a:endParaRPr lang="es-MX"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MX" sz="2800" dirty="0">
                <a:latin typeface="Arial" panose="020B0604020202020204" pitchFamily="34" charset="0"/>
                <a:cs typeface="Arial" panose="020B0604020202020204" pitchFamily="34" charset="0"/>
              </a:rPr>
              <a:t>Corresponde al INE y a los OPL, </a:t>
            </a:r>
            <a:r>
              <a:rPr lang="es-MX" sz="2800" b="1" dirty="0">
                <a:latin typeface="Arial" panose="020B0604020202020204" pitchFamily="34" charset="0"/>
                <a:cs typeface="Arial" panose="020B0604020202020204" pitchFamily="34" charset="0"/>
              </a:rPr>
              <a:t>consultar el registro </a:t>
            </a:r>
            <a:r>
              <a:rPr lang="es-MX" sz="2800" dirty="0">
                <a:latin typeface="Arial" panose="020B0604020202020204" pitchFamily="34" charset="0"/>
                <a:cs typeface="Arial" panose="020B0604020202020204" pitchFamily="34" charset="0"/>
              </a:rPr>
              <a:t>de personas sancionadas para el ejercicio de sus atribuciones, especialmente para el registro de candidaturas.</a:t>
            </a:r>
          </a:p>
        </p:txBody>
      </p:sp>
    </p:spTree>
    <p:extLst>
      <p:ext uri="{BB962C8B-B14F-4D97-AF65-F5344CB8AC3E}">
        <p14:creationId xmlns:p14="http://schemas.microsoft.com/office/powerpoint/2010/main" val="2834957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BA550D99-9B33-4FCC-9FBC-89AB9E6A556E}"/>
              </a:ext>
            </a:extLst>
          </p:cNvPr>
          <p:cNvSpPr txBox="1"/>
          <p:nvPr/>
        </p:nvSpPr>
        <p:spPr>
          <a:xfrm>
            <a:off x="173123" y="1488331"/>
            <a:ext cx="11577889" cy="5262979"/>
          </a:xfrm>
          <a:prstGeom prst="rect">
            <a:avLst/>
          </a:prstGeom>
          <a:noFill/>
        </p:spPr>
        <p:txBody>
          <a:bodyPr wrap="square" rtlCol="0">
            <a:spAutoFit/>
          </a:bodyPr>
          <a:lstStyle/>
          <a:p>
            <a:pPr algn="just"/>
            <a:r>
              <a:rPr lang="es-MX" sz="2400" b="1" dirty="0">
                <a:latin typeface="Arial" panose="020B0604020202020204" pitchFamily="34" charset="0"/>
                <a:cs typeface="Arial" panose="020B0604020202020204" pitchFamily="34" charset="0"/>
              </a:rPr>
              <a:t>I. </a:t>
            </a:r>
            <a:r>
              <a:rPr lang="es-MX" sz="2400" dirty="0">
                <a:latin typeface="Arial" panose="020B0604020202020204" pitchFamily="34" charset="0"/>
                <a:cs typeface="Arial" panose="020B0604020202020204" pitchFamily="34" charset="0"/>
              </a:rPr>
              <a:t>Registrar la información sobre las personas sancionadas en un </a:t>
            </a:r>
            <a:r>
              <a:rPr lang="es-MX" sz="2400" b="1" dirty="0">
                <a:solidFill>
                  <a:srgbClr val="C8006E"/>
                </a:solidFill>
                <a:latin typeface="Arial" panose="020B0604020202020204" pitchFamily="34" charset="0"/>
                <a:ea typeface="+mj-ea"/>
                <a:cs typeface="Arial" panose="020B0604020202020204" pitchFamily="34" charset="0"/>
              </a:rPr>
              <a:t>plazo no mayor a 24 </a:t>
            </a:r>
            <a:r>
              <a:rPr lang="es-MX" sz="2400" b="1" dirty="0" err="1">
                <a:solidFill>
                  <a:srgbClr val="C8006E"/>
                </a:solidFill>
                <a:latin typeface="Arial" panose="020B0604020202020204" pitchFamily="34" charset="0"/>
                <a:ea typeface="+mj-ea"/>
                <a:cs typeface="Arial" panose="020B0604020202020204" pitchFamily="34" charset="0"/>
              </a:rPr>
              <a:t>hrs</a:t>
            </a:r>
            <a:r>
              <a:rPr lang="es-MX" sz="2400" b="1" dirty="0">
                <a:solidFill>
                  <a:srgbClr val="C8006E"/>
                </a:solidFill>
                <a:latin typeface="Arial" panose="020B0604020202020204" pitchFamily="34" charset="0"/>
                <a:ea typeface="+mj-ea"/>
                <a:cs typeface="Arial" panose="020B0604020202020204" pitchFamily="34" charset="0"/>
              </a:rPr>
              <a:t>, </a:t>
            </a:r>
            <a:r>
              <a:rPr lang="es-MX" sz="2400" dirty="0">
                <a:latin typeface="Arial" panose="020B0604020202020204" pitchFamily="34" charset="0"/>
                <a:cs typeface="Arial" panose="020B0604020202020204" pitchFamily="34" charset="0"/>
              </a:rPr>
              <a:t>contadas a partir de que una resolución o sentencia firme o ejecutoriada cause estado.</a:t>
            </a:r>
          </a:p>
          <a:p>
            <a:pPr algn="just"/>
            <a:endParaRPr lang="es-MX" sz="2400" dirty="0">
              <a:latin typeface="Arial" panose="020B0604020202020204" pitchFamily="34" charset="0"/>
              <a:cs typeface="Arial" panose="020B0604020202020204" pitchFamily="34" charset="0"/>
            </a:endParaRPr>
          </a:p>
          <a:p>
            <a:pPr algn="just"/>
            <a:r>
              <a:rPr lang="es-MX" sz="2400" b="1" dirty="0">
                <a:latin typeface="Arial" panose="020B0604020202020204" pitchFamily="34" charset="0"/>
                <a:cs typeface="Arial" panose="020B0604020202020204" pitchFamily="34" charset="0"/>
              </a:rPr>
              <a:t>II. </a:t>
            </a:r>
            <a:r>
              <a:rPr lang="es-MX" sz="2400" dirty="0">
                <a:latin typeface="Arial" panose="020B0604020202020204" pitchFamily="34" charset="0"/>
                <a:cs typeface="Arial" panose="020B0604020202020204" pitchFamily="34" charset="0"/>
              </a:rPr>
              <a:t>Establecer </a:t>
            </a:r>
            <a:r>
              <a:rPr lang="es-MX" sz="2400" b="1" dirty="0">
                <a:solidFill>
                  <a:srgbClr val="C8006E"/>
                </a:solidFill>
                <a:latin typeface="Arial" panose="020B0604020202020204" pitchFamily="34" charset="0"/>
                <a:ea typeface="+mj-ea"/>
                <a:cs typeface="Arial" panose="020B0604020202020204" pitchFamily="34" charset="0"/>
              </a:rPr>
              <a:t>criterios de colaboración </a:t>
            </a:r>
            <a:r>
              <a:rPr lang="es-MX" sz="2400" dirty="0">
                <a:latin typeface="Arial" panose="020B0604020202020204" pitchFamily="34" charset="0"/>
                <a:cs typeface="Arial" panose="020B0604020202020204" pitchFamily="34" charset="0"/>
              </a:rPr>
              <a:t>y coordinación con autoridades jurisdiccionales para evitar duplicidades en las inscripciones.</a:t>
            </a:r>
          </a:p>
          <a:p>
            <a:pPr algn="just"/>
            <a:endParaRPr lang="es-MX" sz="2400" b="1" dirty="0">
              <a:latin typeface="Arial" panose="020B0604020202020204" pitchFamily="34" charset="0"/>
              <a:cs typeface="Arial" panose="020B0604020202020204" pitchFamily="34" charset="0"/>
            </a:endParaRPr>
          </a:p>
          <a:p>
            <a:pPr algn="just"/>
            <a:r>
              <a:rPr lang="es-MX" sz="2400" b="1" dirty="0">
                <a:latin typeface="Arial" panose="020B0604020202020204" pitchFamily="34" charset="0"/>
                <a:cs typeface="Arial" panose="020B0604020202020204" pitchFamily="34" charset="0"/>
              </a:rPr>
              <a:t>III. </a:t>
            </a:r>
            <a:r>
              <a:rPr lang="es-MX" sz="2400" dirty="0">
                <a:latin typeface="Arial" panose="020B0604020202020204" pitchFamily="34" charset="0"/>
                <a:cs typeface="Arial" panose="020B0604020202020204" pitchFamily="34" charset="0"/>
              </a:rPr>
              <a:t>Operar y </a:t>
            </a:r>
            <a:r>
              <a:rPr lang="es-MX" sz="2400" b="1" dirty="0">
                <a:solidFill>
                  <a:srgbClr val="C8006E"/>
                </a:solidFill>
                <a:latin typeface="Arial" panose="020B0604020202020204" pitchFamily="34" charset="0"/>
                <a:ea typeface="+mj-ea"/>
                <a:cs typeface="Arial" panose="020B0604020202020204" pitchFamily="34" charset="0"/>
              </a:rPr>
              <a:t>mantener actualizadas </a:t>
            </a:r>
            <a:r>
              <a:rPr lang="es-MX" sz="2400" dirty="0">
                <a:latin typeface="Arial" panose="020B0604020202020204" pitchFamily="34" charset="0"/>
                <a:cs typeface="Arial" panose="020B0604020202020204" pitchFamily="34" charset="0"/>
              </a:rPr>
              <a:t>y disponibles, la infraestructura y plataforma que sustentan el Sistema de las bases de datos del Registro;</a:t>
            </a:r>
          </a:p>
          <a:p>
            <a:pPr algn="just"/>
            <a:endParaRPr lang="es-MX" sz="2400" b="1" dirty="0">
              <a:latin typeface="Arial" panose="020B0604020202020204" pitchFamily="34" charset="0"/>
              <a:cs typeface="Arial" panose="020B0604020202020204" pitchFamily="34" charset="0"/>
            </a:endParaRPr>
          </a:p>
          <a:p>
            <a:pPr algn="just"/>
            <a:r>
              <a:rPr lang="es-MX" sz="2400" b="1" dirty="0">
                <a:latin typeface="Arial" panose="020B0604020202020204" pitchFamily="34" charset="0"/>
                <a:cs typeface="Arial" panose="020B0604020202020204" pitchFamily="34" charset="0"/>
              </a:rPr>
              <a:t>IV. </a:t>
            </a:r>
            <a:r>
              <a:rPr lang="es-MX" sz="2400" dirty="0">
                <a:latin typeface="Arial" panose="020B0604020202020204" pitchFamily="34" charset="0"/>
                <a:cs typeface="Arial" panose="020B0604020202020204" pitchFamily="34" charset="0"/>
              </a:rPr>
              <a:t>Garantizar </a:t>
            </a:r>
            <a:r>
              <a:rPr lang="es-MX" sz="2400" b="1" dirty="0">
                <a:solidFill>
                  <a:srgbClr val="C8006E"/>
                </a:solidFill>
                <a:latin typeface="Arial" panose="020B0604020202020204" pitchFamily="34" charset="0"/>
                <a:cs typeface="Arial" panose="020B0604020202020204" pitchFamily="34" charset="0"/>
              </a:rPr>
              <a:t>condiciones de acceso libre </a:t>
            </a:r>
            <a:r>
              <a:rPr lang="es-MX" sz="2400" dirty="0">
                <a:latin typeface="Arial" panose="020B0604020202020204" pitchFamily="34" charset="0"/>
                <a:cs typeface="Arial" panose="020B0604020202020204" pitchFamily="34" charset="0"/>
              </a:rPr>
              <a:t>y público al Registro;</a:t>
            </a:r>
          </a:p>
          <a:p>
            <a:pPr algn="just"/>
            <a:endParaRPr lang="es-MX" sz="2400" b="1" dirty="0">
              <a:latin typeface="Arial" panose="020B0604020202020204" pitchFamily="34" charset="0"/>
              <a:cs typeface="Arial" panose="020B0604020202020204" pitchFamily="34" charset="0"/>
            </a:endParaRPr>
          </a:p>
          <a:p>
            <a:pPr algn="just"/>
            <a:r>
              <a:rPr lang="es-MX" sz="2400" b="1" dirty="0">
                <a:latin typeface="Arial" panose="020B0604020202020204" pitchFamily="34" charset="0"/>
                <a:cs typeface="Arial" panose="020B0604020202020204" pitchFamily="34" charset="0"/>
              </a:rPr>
              <a:t>V. </a:t>
            </a:r>
            <a:r>
              <a:rPr lang="es-MX" sz="2400" dirty="0">
                <a:latin typeface="Arial" panose="020B0604020202020204" pitchFamily="34" charset="0"/>
                <a:cs typeface="Arial" panose="020B0604020202020204" pitchFamily="34" charset="0"/>
              </a:rPr>
              <a:t>Desarrollar e </a:t>
            </a:r>
            <a:r>
              <a:rPr lang="es-MX" sz="2400" b="1" dirty="0">
                <a:solidFill>
                  <a:srgbClr val="C8006E"/>
                </a:solidFill>
                <a:latin typeface="Arial" panose="020B0604020202020204" pitchFamily="34" charset="0"/>
                <a:cs typeface="Arial" panose="020B0604020202020204" pitchFamily="34" charset="0"/>
              </a:rPr>
              <a:t>instrumentar el sistema </a:t>
            </a:r>
            <a:r>
              <a:rPr lang="es-MX" sz="2400" dirty="0">
                <a:latin typeface="Arial" panose="020B0604020202020204" pitchFamily="34" charset="0"/>
                <a:cs typeface="Arial" panose="020B0604020202020204" pitchFamily="34" charset="0"/>
              </a:rPr>
              <a:t>que permita la captura, ingreso, envío, manejo, actualización y consulta pública del Registro;</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10" name="Título 1">
            <a:extLst>
              <a:ext uri="{FF2B5EF4-FFF2-40B4-BE49-F238E27FC236}">
                <a16:creationId xmlns:a16="http://schemas.microsoft.com/office/drawing/2014/main" id="{456F4624-F88E-4E3E-8672-820C6BA6FC66}"/>
              </a:ext>
            </a:extLst>
          </p:cNvPr>
          <p:cNvSpPr>
            <a:spLocks noGrp="1"/>
          </p:cNvSpPr>
          <p:nvPr>
            <p:ph type="title"/>
          </p:nvPr>
        </p:nvSpPr>
        <p:spPr>
          <a:xfrm>
            <a:off x="2071990" y="150202"/>
            <a:ext cx="9349902" cy="1102476"/>
          </a:xfrm>
          <a:ln w="19050">
            <a:noFill/>
          </a:ln>
        </p:spPr>
        <p:txBody>
          <a:bodyPr>
            <a:noAutofit/>
          </a:bodyPr>
          <a:lstStyle/>
          <a:p>
            <a:pPr algn="ctr"/>
            <a:r>
              <a:rPr lang="es-MX" sz="3200" b="1" u="sng" dirty="0">
                <a:solidFill>
                  <a:srgbClr val="C8006E"/>
                </a:solidFill>
                <a:latin typeface="Arial" panose="020B0604020202020204" pitchFamily="34" charset="0"/>
                <a:cs typeface="Arial" panose="020B0604020202020204" pitchFamily="34" charset="0"/>
              </a:rPr>
              <a:t>¿Qué obligaciones tienen las autoridades administrativas electorales?</a:t>
            </a:r>
            <a:endParaRPr lang="es-MX" sz="3200" b="1" dirty="0">
              <a:solidFill>
                <a:srgbClr val="C800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961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BA550D99-9B33-4FCC-9FBC-89AB9E6A556E}"/>
              </a:ext>
            </a:extLst>
          </p:cNvPr>
          <p:cNvSpPr txBox="1"/>
          <p:nvPr/>
        </p:nvSpPr>
        <p:spPr>
          <a:xfrm>
            <a:off x="350196" y="1186774"/>
            <a:ext cx="11563551" cy="5632311"/>
          </a:xfrm>
          <a:prstGeom prst="rect">
            <a:avLst/>
          </a:prstGeom>
          <a:noFill/>
        </p:spPr>
        <p:txBody>
          <a:bodyPr wrap="square" rtlCol="0">
            <a:spAutoFit/>
          </a:bodyPr>
          <a:lstStyle/>
          <a:p>
            <a:pPr algn="just"/>
            <a:r>
              <a:rPr lang="es-MX" sz="2400" b="1" dirty="0">
                <a:latin typeface="Arial" panose="020B0604020202020204" pitchFamily="34" charset="0"/>
                <a:cs typeface="Arial" panose="020B0604020202020204" pitchFamily="34" charset="0"/>
              </a:rPr>
              <a:t>VI. </a:t>
            </a:r>
            <a:r>
              <a:rPr lang="es-MX" sz="2400" b="1" dirty="0">
                <a:solidFill>
                  <a:srgbClr val="C8006E"/>
                </a:solidFill>
                <a:latin typeface="Arial" panose="020B0604020202020204" pitchFamily="34" charset="0"/>
                <a:cs typeface="Arial" panose="020B0604020202020204" pitchFamily="34" charset="0"/>
              </a:rPr>
              <a:t>Establecer los criterios para la funcionalidad</a:t>
            </a:r>
            <a:r>
              <a:rPr lang="es-MX" sz="2400" dirty="0">
                <a:latin typeface="Arial" panose="020B0604020202020204" pitchFamily="34" charset="0"/>
                <a:cs typeface="Arial" panose="020B0604020202020204" pitchFamily="34" charset="0"/>
              </a:rPr>
              <a:t>, operación, respaldo, reconstrucción, seguridad y conservación de la información que contenga la base de datos del Registro;</a:t>
            </a:r>
          </a:p>
          <a:p>
            <a:pPr algn="just"/>
            <a:endParaRPr lang="es-MX" sz="2400" dirty="0">
              <a:latin typeface="Arial" panose="020B0604020202020204" pitchFamily="34" charset="0"/>
              <a:cs typeface="Arial" panose="020B0604020202020204" pitchFamily="34" charset="0"/>
            </a:endParaRPr>
          </a:p>
          <a:p>
            <a:pPr algn="just"/>
            <a:r>
              <a:rPr lang="es-MX" sz="2400" b="1" dirty="0">
                <a:latin typeface="Arial" panose="020B0604020202020204" pitchFamily="34" charset="0"/>
                <a:cs typeface="Arial" panose="020B0604020202020204" pitchFamily="34" charset="0"/>
              </a:rPr>
              <a:t>VII. </a:t>
            </a:r>
            <a:r>
              <a:rPr lang="es-MX" sz="2400" dirty="0">
                <a:latin typeface="Arial" panose="020B0604020202020204" pitchFamily="34" charset="0"/>
                <a:cs typeface="Arial" panose="020B0604020202020204" pitchFamily="34" charset="0"/>
              </a:rPr>
              <a:t>Implementar acciones y mecanismos de coordinación para el </a:t>
            </a:r>
            <a:r>
              <a:rPr lang="es-MX" sz="2400" b="1" dirty="0">
                <a:solidFill>
                  <a:srgbClr val="C8006E"/>
                </a:solidFill>
                <a:latin typeface="Arial" panose="020B0604020202020204" pitchFamily="34" charset="0"/>
                <a:cs typeface="Arial" panose="020B0604020202020204" pitchFamily="34" charset="0"/>
              </a:rPr>
              <a:t>desarrollo tecnológico y soporte técnico del Registro</a:t>
            </a:r>
            <a:r>
              <a:rPr lang="es-MX" sz="2400" dirty="0">
                <a:latin typeface="Arial" panose="020B0604020202020204" pitchFamily="34" charset="0"/>
                <a:cs typeface="Arial" panose="020B0604020202020204" pitchFamily="34" charset="0"/>
              </a:rPr>
              <a:t>;</a:t>
            </a:r>
            <a:endParaRPr lang="es-MX" sz="2400" b="1" dirty="0">
              <a:latin typeface="Arial" panose="020B0604020202020204" pitchFamily="34" charset="0"/>
              <a:cs typeface="Arial" panose="020B0604020202020204" pitchFamily="34" charset="0"/>
            </a:endParaRPr>
          </a:p>
          <a:p>
            <a:pPr algn="just"/>
            <a:endParaRPr lang="es-MX" sz="2400" b="1" dirty="0">
              <a:latin typeface="Arial" panose="020B0604020202020204" pitchFamily="34" charset="0"/>
              <a:cs typeface="Arial" panose="020B0604020202020204" pitchFamily="34" charset="0"/>
            </a:endParaRPr>
          </a:p>
          <a:p>
            <a:pPr algn="just"/>
            <a:r>
              <a:rPr lang="es-MX" sz="2400" b="1" dirty="0">
                <a:latin typeface="Arial" panose="020B0604020202020204" pitchFamily="34" charset="0"/>
                <a:cs typeface="Arial" panose="020B0604020202020204" pitchFamily="34" charset="0"/>
              </a:rPr>
              <a:t>VIII. </a:t>
            </a:r>
            <a:r>
              <a:rPr lang="es-MX" sz="2400" dirty="0">
                <a:latin typeface="Arial" panose="020B0604020202020204" pitchFamily="34" charset="0"/>
                <a:cs typeface="Arial" panose="020B0604020202020204" pitchFamily="34" charset="0"/>
              </a:rPr>
              <a:t>Establecer y </a:t>
            </a:r>
            <a:r>
              <a:rPr lang="es-MX" sz="2400" b="1" dirty="0">
                <a:solidFill>
                  <a:srgbClr val="C8006E"/>
                </a:solidFill>
                <a:latin typeface="Arial" panose="020B0604020202020204" pitchFamily="34" charset="0"/>
                <a:ea typeface="+mj-ea"/>
                <a:cs typeface="Arial" panose="020B0604020202020204" pitchFamily="34" charset="0"/>
              </a:rPr>
              <a:t>mantener actualizadas las medidas de seguridad </a:t>
            </a:r>
            <a:r>
              <a:rPr lang="es-MX" sz="2400" dirty="0">
                <a:latin typeface="Arial" panose="020B0604020202020204" pitchFamily="34" charset="0"/>
                <a:cs typeface="Arial" panose="020B0604020202020204" pitchFamily="34" charset="0"/>
              </a:rPr>
              <a:t>para la utilización del Registro, a fin de evitar el mal uso de la información;</a:t>
            </a:r>
          </a:p>
          <a:p>
            <a:pPr algn="just"/>
            <a:endParaRPr lang="es-MX" sz="2400" b="1" dirty="0">
              <a:latin typeface="Arial" panose="020B0604020202020204" pitchFamily="34" charset="0"/>
              <a:cs typeface="Arial" panose="020B0604020202020204" pitchFamily="34" charset="0"/>
            </a:endParaRPr>
          </a:p>
          <a:p>
            <a:pPr algn="just"/>
            <a:r>
              <a:rPr lang="es-MX" sz="2400" b="1" dirty="0">
                <a:latin typeface="Arial" panose="020B0604020202020204" pitchFamily="34" charset="0"/>
                <a:cs typeface="Arial" panose="020B0604020202020204" pitchFamily="34" charset="0"/>
              </a:rPr>
              <a:t>IX.</a:t>
            </a:r>
            <a:r>
              <a:rPr lang="es-MX" sz="2400" dirty="0">
                <a:latin typeface="Arial" panose="020B0604020202020204" pitchFamily="34" charset="0"/>
                <a:cs typeface="Arial" panose="020B0604020202020204" pitchFamily="34" charset="0"/>
              </a:rPr>
              <a:t> Adoptar las acciones necesarias para </a:t>
            </a:r>
            <a:r>
              <a:rPr lang="es-MX" sz="2400" b="1" dirty="0">
                <a:solidFill>
                  <a:srgbClr val="C8006E"/>
                </a:solidFill>
                <a:latin typeface="Arial" panose="020B0604020202020204" pitchFamily="34" charset="0"/>
                <a:ea typeface="+mj-ea"/>
                <a:cs typeface="Arial" panose="020B0604020202020204" pitchFamily="34" charset="0"/>
              </a:rPr>
              <a:t>evitar la homonimia </a:t>
            </a:r>
            <a:r>
              <a:rPr lang="es-MX" sz="2400" dirty="0">
                <a:latin typeface="Arial" panose="020B0604020202020204" pitchFamily="34" charset="0"/>
                <a:cs typeface="Arial" panose="020B0604020202020204" pitchFamily="34" charset="0"/>
              </a:rPr>
              <a:t>en la inscripción;</a:t>
            </a:r>
          </a:p>
          <a:p>
            <a:pPr algn="just"/>
            <a:endParaRPr lang="es-MX" sz="2400" b="1" dirty="0">
              <a:latin typeface="Arial" panose="020B0604020202020204" pitchFamily="34" charset="0"/>
              <a:cs typeface="Arial" panose="020B0604020202020204" pitchFamily="34" charset="0"/>
            </a:endParaRPr>
          </a:p>
          <a:p>
            <a:pPr algn="just"/>
            <a:r>
              <a:rPr lang="es-MX" sz="2400" b="1" dirty="0">
                <a:latin typeface="Arial" panose="020B0604020202020204" pitchFamily="34" charset="0"/>
                <a:cs typeface="Arial" panose="020B0604020202020204" pitchFamily="34" charset="0"/>
              </a:rPr>
              <a:t>X.</a:t>
            </a:r>
            <a:r>
              <a:rPr lang="es-MX" sz="2400" dirty="0">
                <a:latin typeface="Arial" panose="020B0604020202020204" pitchFamily="34" charset="0"/>
                <a:cs typeface="Arial" panose="020B0604020202020204" pitchFamily="34" charset="0"/>
              </a:rPr>
              <a:t> </a:t>
            </a:r>
            <a:r>
              <a:rPr lang="es-MX" sz="2400" b="1" dirty="0">
                <a:solidFill>
                  <a:srgbClr val="C8006E"/>
                </a:solidFill>
                <a:latin typeface="Arial" panose="020B0604020202020204" pitchFamily="34" charset="0"/>
                <a:cs typeface="Arial" panose="020B0604020202020204" pitchFamily="34" charset="0"/>
              </a:rPr>
              <a:t>Guardar constancia </a:t>
            </a:r>
            <a:r>
              <a:rPr lang="es-MX" sz="2400" dirty="0">
                <a:latin typeface="Arial" panose="020B0604020202020204" pitchFamily="34" charset="0"/>
                <a:cs typeface="Arial" panose="020B0604020202020204" pitchFamily="34" charset="0"/>
              </a:rPr>
              <a:t>de las actualizaciones de la información;</a:t>
            </a:r>
          </a:p>
          <a:p>
            <a:pPr algn="just"/>
            <a:endParaRPr lang="es-MX" sz="2400" b="1" dirty="0">
              <a:latin typeface="Arial" panose="020B0604020202020204" pitchFamily="34" charset="0"/>
              <a:cs typeface="Arial" panose="020B0604020202020204" pitchFamily="34" charset="0"/>
            </a:endParaRPr>
          </a:p>
          <a:p>
            <a:pPr algn="just"/>
            <a:r>
              <a:rPr lang="es-MX" sz="2400" b="1" dirty="0">
                <a:latin typeface="Arial" panose="020B0604020202020204" pitchFamily="34" charset="0"/>
                <a:cs typeface="Arial" panose="020B0604020202020204" pitchFamily="34" charset="0"/>
              </a:rPr>
              <a:t>XI. </a:t>
            </a:r>
            <a:r>
              <a:rPr lang="es-MX" sz="2400" b="1" dirty="0">
                <a:solidFill>
                  <a:srgbClr val="C8006E"/>
                </a:solidFill>
                <a:latin typeface="Arial" panose="020B0604020202020204" pitchFamily="34" charset="0"/>
                <a:cs typeface="Arial" panose="020B0604020202020204" pitchFamily="34" charset="0"/>
              </a:rPr>
              <a:t>Garantizar</a:t>
            </a:r>
            <a:r>
              <a:rPr lang="es-MX" sz="2400" dirty="0">
                <a:latin typeface="Arial" panose="020B0604020202020204" pitchFamily="34" charset="0"/>
                <a:cs typeface="Arial" panose="020B0604020202020204" pitchFamily="34" charset="0"/>
              </a:rPr>
              <a:t> la protección de datos personales.</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23" y="168616"/>
            <a:ext cx="1511557" cy="532824"/>
          </a:xfrm>
          <a:prstGeom prst="rect">
            <a:avLst/>
          </a:prstGeom>
        </p:spPr>
      </p:pic>
      <p:sp>
        <p:nvSpPr>
          <p:cNvPr id="7" name="Título 1">
            <a:extLst>
              <a:ext uri="{FF2B5EF4-FFF2-40B4-BE49-F238E27FC236}">
                <a16:creationId xmlns:a16="http://schemas.microsoft.com/office/drawing/2014/main" id="{456F4624-F88E-4E3E-8672-820C6BA6FC66}"/>
              </a:ext>
            </a:extLst>
          </p:cNvPr>
          <p:cNvSpPr>
            <a:spLocks noGrp="1"/>
          </p:cNvSpPr>
          <p:nvPr>
            <p:ph type="title"/>
          </p:nvPr>
        </p:nvSpPr>
        <p:spPr>
          <a:xfrm>
            <a:off x="1857983" y="150202"/>
            <a:ext cx="9563909" cy="1036572"/>
          </a:xfrm>
          <a:ln w="19050">
            <a:noFill/>
          </a:ln>
        </p:spPr>
        <p:txBody>
          <a:bodyPr>
            <a:noAutofit/>
          </a:bodyPr>
          <a:lstStyle/>
          <a:p>
            <a:pPr algn="ctr"/>
            <a:r>
              <a:rPr lang="es-MX" sz="3200" b="1" u="sng" dirty="0">
                <a:solidFill>
                  <a:srgbClr val="C8006E"/>
                </a:solidFill>
                <a:latin typeface="Arial" panose="020B0604020202020204" pitchFamily="34" charset="0"/>
                <a:cs typeface="Arial" panose="020B0604020202020204" pitchFamily="34" charset="0"/>
              </a:rPr>
              <a:t>¿Qué obligaciones tienen las autoridades administrativas electorales?</a:t>
            </a:r>
            <a:endParaRPr lang="es-MX" sz="3200" b="1" dirty="0">
              <a:solidFill>
                <a:srgbClr val="C800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91903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2211</Words>
  <Application>Microsoft Office PowerPoint</Application>
  <PresentationFormat>Panorámica</PresentationFormat>
  <Paragraphs>191</Paragraphs>
  <Slides>22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ＭＳ Ｐゴシック</vt:lpstr>
      <vt:lpstr>Arial</vt:lpstr>
      <vt:lpstr>Calibri</vt:lpstr>
      <vt:lpstr>Calibri Light</vt:lpstr>
      <vt:lpstr>Wingdings</vt:lpstr>
      <vt:lpstr>Tema de Office</vt:lpstr>
      <vt:lpstr>Presentación de PowerPoint</vt:lpstr>
      <vt:lpstr>¿Cómo se originaron los Lineamientos del RNPSVPcMG?</vt:lpstr>
      <vt:lpstr>¿Cómo se originaron los Lineamientos?</vt:lpstr>
      <vt:lpstr>¿Cuál es el sentido/objetivo del Registro?</vt:lpstr>
      <vt:lpstr>Acciones realizadas por la UTCE para la creación del sistema</vt:lpstr>
      <vt:lpstr>Acciones realizadas por la UTCE</vt:lpstr>
      <vt:lpstr>¿Qué obligaciones tienen esas autoridades?</vt:lpstr>
      <vt:lpstr>¿Qué obligaciones tienen las autoridades administrativas electorales?</vt:lpstr>
      <vt:lpstr>¿Qué obligaciones tienen las autoridades administrativas electorales?</vt:lpstr>
      <vt:lpstr>Datos mínimos de la consulta pública</vt:lpstr>
      <vt:lpstr>Presentación de PowerPoint</vt:lpstr>
      <vt:lpstr>¿Qué tiempo deberá permanecer en el registro?</vt:lpstr>
      <vt:lpstr>Opinión emitida por la Comisión de Igualdad de Género y No Discriminación sobre los casos no previstos en los Lineamientos (Acuerdo INE/CIGYND/1/2021)</vt:lpstr>
      <vt:lpstr>(Acuerdo INE/CIGYND/1/2021)</vt:lpstr>
      <vt:lpstr>(Acuerdo INE/CIGYND/1/2021)</vt:lpstr>
      <vt:lpstr>(Acuerdo INE/CIGYND/1/2021)</vt:lpstr>
      <vt:lpstr>Celebración de convenios de colaboración entre el Instituto Nacional Electoral y los Organismos Públicos Locales Electorales (OPLE).</vt:lpstr>
      <vt:lpstr>La importancia de la celebración de convenios de colaboración entre los OPLE y diversas autoridades a nivel estatal.</vt:lpstr>
      <vt:lpstr>Problemáticas</vt:lpstr>
      <vt:lpstr>ORGANISMOS PÚBLICOS ELECTORALES DE LA REPÚBLICA (OPL)   -OPL que cuentan con Lineamientos y Registro estatal-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TAVERA CUEVAS ILSE VIVIANA</dc:creator>
  <cp:lastModifiedBy>BONILLA FUENTES EZEQUIEL</cp:lastModifiedBy>
  <cp:revision>81</cp:revision>
  <dcterms:created xsi:type="dcterms:W3CDTF">2020-11-24T02:56:31Z</dcterms:created>
  <dcterms:modified xsi:type="dcterms:W3CDTF">2021-03-12T19:37:16Z</dcterms:modified>
</cp:coreProperties>
</file>